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4" r:id="rId2"/>
    <p:sldId id="315" r:id="rId3"/>
    <p:sldId id="316" r:id="rId4"/>
    <p:sldId id="317" r:id="rId5"/>
    <p:sldId id="318" r:id="rId6"/>
    <p:sldId id="320" r:id="rId7"/>
    <p:sldId id="322" r:id="rId8"/>
    <p:sldId id="321"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Socorro" initials="NS" lastIdx="1" clrIdx="0">
    <p:extLst>
      <p:ext uri="{19B8F6BF-5375-455C-9EA6-DF929625EA0E}">
        <p15:presenceInfo xmlns:p15="http://schemas.microsoft.com/office/powerpoint/2012/main" userId="S-1-5-21-3513612133-605137633-397017082-12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7" d="100"/>
          <a:sy n="107" d="100"/>
        </p:scale>
        <p:origin x="138" y="1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1E347F-3D58-47F1-9DD6-6410BAAEC250}"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145E2-349F-4E0A-8491-F667F7E806EB}" type="slidenum">
              <a:rPr lang="en-US" smtClean="0"/>
              <a:t>‹#›</a:t>
            </a:fld>
            <a:endParaRPr lang="en-US"/>
          </a:p>
        </p:txBody>
      </p:sp>
    </p:spTree>
    <p:extLst>
      <p:ext uri="{BB962C8B-B14F-4D97-AF65-F5344CB8AC3E}">
        <p14:creationId xmlns:p14="http://schemas.microsoft.com/office/powerpoint/2010/main" val="234494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E347F-3D58-47F1-9DD6-6410BAAEC250}"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145E2-349F-4E0A-8491-F667F7E806EB}" type="slidenum">
              <a:rPr lang="en-US" smtClean="0"/>
              <a:t>‹#›</a:t>
            </a:fld>
            <a:endParaRPr lang="en-US"/>
          </a:p>
        </p:txBody>
      </p:sp>
    </p:spTree>
    <p:extLst>
      <p:ext uri="{BB962C8B-B14F-4D97-AF65-F5344CB8AC3E}">
        <p14:creationId xmlns:p14="http://schemas.microsoft.com/office/powerpoint/2010/main" val="170682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E347F-3D58-47F1-9DD6-6410BAAEC250}"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145E2-349F-4E0A-8491-F667F7E806EB}" type="slidenum">
              <a:rPr lang="en-US" smtClean="0"/>
              <a:t>‹#›</a:t>
            </a:fld>
            <a:endParaRPr lang="en-US"/>
          </a:p>
        </p:txBody>
      </p:sp>
    </p:spTree>
    <p:extLst>
      <p:ext uri="{BB962C8B-B14F-4D97-AF65-F5344CB8AC3E}">
        <p14:creationId xmlns:p14="http://schemas.microsoft.com/office/powerpoint/2010/main" val="418513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E347F-3D58-47F1-9DD6-6410BAAEC250}"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145E2-349F-4E0A-8491-F667F7E806EB}" type="slidenum">
              <a:rPr lang="en-US" smtClean="0"/>
              <a:t>‹#›</a:t>
            </a:fld>
            <a:endParaRPr lang="en-US"/>
          </a:p>
        </p:txBody>
      </p:sp>
    </p:spTree>
    <p:extLst>
      <p:ext uri="{BB962C8B-B14F-4D97-AF65-F5344CB8AC3E}">
        <p14:creationId xmlns:p14="http://schemas.microsoft.com/office/powerpoint/2010/main" val="299446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1E347F-3D58-47F1-9DD6-6410BAAEC250}"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145E2-349F-4E0A-8491-F667F7E806EB}" type="slidenum">
              <a:rPr lang="en-US" smtClean="0"/>
              <a:t>‹#›</a:t>
            </a:fld>
            <a:endParaRPr lang="en-US"/>
          </a:p>
        </p:txBody>
      </p:sp>
    </p:spTree>
    <p:extLst>
      <p:ext uri="{BB962C8B-B14F-4D97-AF65-F5344CB8AC3E}">
        <p14:creationId xmlns:p14="http://schemas.microsoft.com/office/powerpoint/2010/main" val="1496755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1E347F-3D58-47F1-9DD6-6410BAAEC250}"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145E2-349F-4E0A-8491-F667F7E806EB}" type="slidenum">
              <a:rPr lang="en-US" smtClean="0"/>
              <a:t>‹#›</a:t>
            </a:fld>
            <a:endParaRPr lang="en-US"/>
          </a:p>
        </p:txBody>
      </p:sp>
    </p:spTree>
    <p:extLst>
      <p:ext uri="{BB962C8B-B14F-4D97-AF65-F5344CB8AC3E}">
        <p14:creationId xmlns:p14="http://schemas.microsoft.com/office/powerpoint/2010/main" val="362704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1E347F-3D58-47F1-9DD6-6410BAAEC250}"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0145E2-349F-4E0A-8491-F667F7E806EB}" type="slidenum">
              <a:rPr lang="en-US" smtClean="0"/>
              <a:t>‹#›</a:t>
            </a:fld>
            <a:endParaRPr lang="en-US"/>
          </a:p>
        </p:txBody>
      </p:sp>
    </p:spTree>
    <p:extLst>
      <p:ext uri="{BB962C8B-B14F-4D97-AF65-F5344CB8AC3E}">
        <p14:creationId xmlns:p14="http://schemas.microsoft.com/office/powerpoint/2010/main" val="2911203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1E347F-3D58-47F1-9DD6-6410BAAEC250}"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0145E2-349F-4E0A-8491-F667F7E806EB}" type="slidenum">
              <a:rPr lang="en-US" smtClean="0"/>
              <a:t>‹#›</a:t>
            </a:fld>
            <a:endParaRPr lang="en-US"/>
          </a:p>
        </p:txBody>
      </p:sp>
    </p:spTree>
    <p:extLst>
      <p:ext uri="{BB962C8B-B14F-4D97-AF65-F5344CB8AC3E}">
        <p14:creationId xmlns:p14="http://schemas.microsoft.com/office/powerpoint/2010/main" val="134585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E347F-3D58-47F1-9DD6-6410BAAEC250}"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0145E2-349F-4E0A-8491-F667F7E806EB}" type="slidenum">
              <a:rPr lang="en-US" smtClean="0"/>
              <a:t>‹#›</a:t>
            </a:fld>
            <a:endParaRPr lang="en-US"/>
          </a:p>
        </p:txBody>
      </p:sp>
    </p:spTree>
    <p:extLst>
      <p:ext uri="{BB962C8B-B14F-4D97-AF65-F5344CB8AC3E}">
        <p14:creationId xmlns:p14="http://schemas.microsoft.com/office/powerpoint/2010/main" val="41050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E347F-3D58-47F1-9DD6-6410BAAEC250}"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145E2-349F-4E0A-8491-F667F7E806EB}" type="slidenum">
              <a:rPr lang="en-US" smtClean="0"/>
              <a:t>‹#›</a:t>
            </a:fld>
            <a:endParaRPr lang="en-US"/>
          </a:p>
        </p:txBody>
      </p:sp>
    </p:spTree>
    <p:extLst>
      <p:ext uri="{BB962C8B-B14F-4D97-AF65-F5344CB8AC3E}">
        <p14:creationId xmlns:p14="http://schemas.microsoft.com/office/powerpoint/2010/main" val="295155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E347F-3D58-47F1-9DD6-6410BAAEC250}"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145E2-349F-4E0A-8491-F667F7E806EB}" type="slidenum">
              <a:rPr lang="en-US" smtClean="0"/>
              <a:t>‹#›</a:t>
            </a:fld>
            <a:endParaRPr lang="en-US"/>
          </a:p>
        </p:txBody>
      </p:sp>
    </p:spTree>
    <p:extLst>
      <p:ext uri="{BB962C8B-B14F-4D97-AF65-F5344CB8AC3E}">
        <p14:creationId xmlns:p14="http://schemas.microsoft.com/office/powerpoint/2010/main" val="9340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E347F-3D58-47F1-9DD6-6410BAAEC250}" type="datetimeFigureOut">
              <a:rPr lang="en-US" smtClean="0"/>
              <a:t>10/29/2020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145E2-349F-4E0A-8491-F667F7E806EB}" type="slidenum">
              <a:rPr lang="en-US" smtClean="0"/>
              <a:t>‹#›</a:t>
            </a:fld>
            <a:endParaRPr lang="en-US"/>
          </a:p>
        </p:txBody>
      </p:sp>
    </p:spTree>
    <p:extLst>
      <p:ext uri="{BB962C8B-B14F-4D97-AF65-F5344CB8AC3E}">
        <p14:creationId xmlns:p14="http://schemas.microsoft.com/office/powerpoint/2010/main" val="2301912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rpc@agentislaw.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ngh@agentislaw.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mailto:ahs@agentislaw.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mailto:ddsparks@csattorney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466" y="3997249"/>
            <a:ext cx="1443651" cy="1435973"/>
          </a:xfrm>
          <a:prstGeom prst="rect">
            <a:avLst/>
          </a:prstGeom>
        </p:spPr>
      </p:pic>
      <p:pic>
        <p:nvPicPr>
          <p:cNvPr id="6" name="Picture 5"/>
          <p:cNvPicPr>
            <a:picLocks noChangeAspect="1"/>
          </p:cNvPicPr>
          <p:nvPr/>
        </p:nvPicPr>
        <p:blipFill>
          <a:blip r:embed="rId3"/>
          <a:stretch>
            <a:fillRect/>
          </a:stretch>
        </p:blipFill>
        <p:spPr>
          <a:xfrm>
            <a:off x="3689952" y="-3288"/>
            <a:ext cx="4607625" cy="1146287"/>
          </a:xfrm>
          <a:prstGeom prst="rect">
            <a:avLst/>
          </a:prstGeom>
        </p:spPr>
      </p:pic>
      <p:sp>
        <p:nvSpPr>
          <p:cNvPr id="7" name="TextBox 6"/>
          <p:cNvSpPr txBox="1"/>
          <p:nvPr/>
        </p:nvSpPr>
        <p:spPr>
          <a:xfrm>
            <a:off x="2498885" y="891539"/>
            <a:ext cx="6815455" cy="3416320"/>
          </a:xfrm>
          <a:prstGeom prst="rect">
            <a:avLst/>
          </a:prstGeom>
          <a:noFill/>
        </p:spPr>
        <p:txBody>
          <a:bodyPr wrap="none" rtlCol="0">
            <a:spAutoFit/>
          </a:bodyPr>
          <a:lstStyle/>
          <a:p>
            <a:pPr algn="ctr"/>
            <a:endParaRPr lang="en-US" b="1" dirty="0">
              <a:latin typeface="Roboto" pitchFamily="2" charset="0"/>
              <a:ea typeface="Roboto" pitchFamily="2" charset="0"/>
            </a:endParaRPr>
          </a:p>
          <a:p>
            <a:pPr algn="ctr"/>
            <a:r>
              <a:rPr lang="en-US" b="1" dirty="0">
                <a:latin typeface="Roboto" pitchFamily="2" charset="0"/>
                <a:ea typeface="Roboto" pitchFamily="2" charset="0"/>
              </a:rPr>
              <a:t>Part II: The Small Business Reorganization Act</a:t>
            </a:r>
            <a:endParaRPr lang="en-US" dirty="0">
              <a:latin typeface="Roboto" pitchFamily="2" charset="0"/>
              <a:ea typeface="Roboto" pitchFamily="2" charset="0"/>
            </a:endParaRPr>
          </a:p>
          <a:p>
            <a:pPr algn="ctr"/>
            <a:r>
              <a:rPr lang="en-US" b="1" i="1" dirty="0">
                <a:latin typeface="Roboto" pitchFamily="2" charset="0"/>
                <a:ea typeface="Roboto" pitchFamily="2" charset="0"/>
              </a:rPr>
              <a:t>Stare Decisis Recent Decisions on the </a:t>
            </a:r>
            <a:r>
              <a:rPr lang="en-US" b="1" i="1" dirty="0" err="1">
                <a:latin typeface="Roboto" pitchFamily="2" charset="0"/>
                <a:ea typeface="Roboto" pitchFamily="2" charset="0"/>
              </a:rPr>
              <a:t>SBRA</a:t>
            </a:r>
            <a:endParaRPr lang="en-US" i="1" dirty="0">
              <a:latin typeface="Roboto" pitchFamily="2" charset="0"/>
              <a:ea typeface="Roboto" pitchFamily="2" charset="0"/>
            </a:endParaRPr>
          </a:p>
          <a:p>
            <a:r>
              <a:rPr lang="en-US" b="1" dirty="0">
                <a:latin typeface="Roboto" pitchFamily="2" charset="0"/>
                <a:ea typeface="Roboto" pitchFamily="2" charset="0"/>
              </a:rPr>
              <a:t> </a:t>
            </a:r>
            <a:endParaRPr lang="en-US" dirty="0">
              <a:latin typeface="Roboto" pitchFamily="2" charset="0"/>
              <a:ea typeface="Roboto" pitchFamily="2" charset="0"/>
            </a:endParaRPr>
          </a:p>
          <a:p>
            <a:pPr algn="ctr"/>
            <a:r>
              <a:rPr lang="en-US" dirty="0">
                <a:latin typeface="Roboto" pitchFamily="2" charset="0"/>
                <a:ea typeface="Roboto" pitchFamily="2" charset="0"/>
              </a:rPr>
              <a:t>Presented by: </a:t>
            </a:r>
          </a:p>
          <a:p>
            <a:pPr algn="ctr"/>
            <a:r>
              <a:rPr lang="en-US" dirty="0">
                <a:latin typeface="Roboto" pitchFamily="2" charset="0"/>
                <a:ea typeface="Roboto" pitchFamily="2" charset="0"/>
              </a:rPr>
              <a:t>Robert Charbonneau - Agentis Legal Advocates &amp; Advisors</a:t>
            </a:r>
            <a:r>
              <a:rPr lang="en-US" b="1" dirty="0">
                <a:latin typeface="Roboto" pitchFamily="2" charset="0"/>
                <a:ea typeface="Roboto" pitchFamily="2" charset="0"/>
              </a:rPr>
              <a:t> </a:t>
            </a:r>
            <a:endParaRPr lang="en-US" dirty="0">
              <a:latin typeface="Roboto" pitchFamily="2" charset="0"/>
              <a:ea typeface="Roboto" pitchFamily="2" charset="0"/>
            </a:endParaRPr>
          </a:p>
          <a:p>
            <a:pPr algn="ctr"/>
            <a:r>
              <a:rPr lang="en-US" dirty="0">
                <a:latin typeface="Roboto" pitchFamily="2" charset="0"/>
                <a:ea typeface="Roboto" pitchFamily="2" charset="0"/>
              </a:rPr>
              <a:t>Nicole Grimal Helmstetter- Agentis Legal Advocates &amp; Advisors</a:t>
            </a:r>
            <a:r>
              <a:rPr lang="en-US" b="1" dirty="0">
                <a:latin typeface="Roboto" pitchFamily="2" charset="0"/>
                <a:ea typeface="Roboto" pitchFamily="2" charset="0"/>
              </a:rPr>
              <a:t> </a:t>
            </a:r>
            <a:endParaRPr lang="en-US" dirty="0">
              <a:latin typeface="Roboto" pitchFamily="2" charset="0"/>
              <a:ea typeface="Roboto" pitchFamily="2" charset="0"/>
            </a:endParaRPr>
          </a:p>
          <a:p>
            <a:pPr algn="ctr"/>
            <a:r>
              <a:rPr lang="en-US" dirty="0">
                <a:latin typeface="Roboto" pitchFamily="2" charset="0"/>
                <a:ea typeface="Roboto" pitchFamily="2" charset="0"/>
              </a:rPr>
              <a:t>April Hosford Stone- Agentis Legal Advocates &amp; Advisors</a:t>
            </a:r>
            <a:r>
              <a:rPr lang="en-US" b="1" dirty="0">
                <a:latin typeface="Roboto" pitchFamily="2" charset="0"/>
                <a:ea typeface="Roboto" pitchFamily="2" charset="0"/>
              </a:rPr>
              <a:t> </a:t>
            </a:r>
            <a:endParaRPr lang="en-US" dirty="0">
              <a:latin typeface="Roboto" pitchFamily="2" charset="0"/>
              <a:ea typeface="Roboto" pitchFamily="2" charset="0"/>
            </a:endParaRPr>
          </a:p>
          <a:p>
            <a:pPr algn="ctr"/>
            <a:r>
              <a:rPr lang="en-US" dirty="0">
                <a:latin typeface="Roboto" pitchFamily="2" charset="0"/>
                <a:ea typeface="Roboto" pitchFamily="2" charset="0"/>
              </a:rPr>
              <a:t>Daniel Sparks - Christian &amp; Small LLP</a:t>
            </a:r>
          </a:p>
          <a:p>
            <a:r>
              <a:rPr lang="en-US" b="1" dirty="0">
                <a:latin typeface="Roboto" pitchFamily="2" charset="0"/>
                <a:ea typeface="Roboto" pitchFamily="2" charset="0"/>
              </a:rPr>
              <a:t> </a:t>
            </a:r>
            <a:endParaRPr lang="en-US" dirty="0">
              <a:latin typeface="Roboto" pitchFamily="2" charset="0"/>
              <a:ea typeface="Roboto" pitchFamily="2" charset="0"/>
            </a:endParaRPr>
          </a:p>
          <a:p>
            <a:pPr algn="ctr"/>
            <a:r>
              <a:rPr lang="en-US" b="1" dirty="0">
                <a:latin typeface="Roboto" pitchFamily="2" charset="0"/>
                <a:ea typeface="Roboto" pitchFamily="2" charset="0"/>
              </a:rPr>
              <a:t>Thursday, October 29th - 12:00 PM EDT / 4:00 PM GMT</a:t>
            </a:r>
          </a:p>
          <a:p>
            <a:pPr algn="ctr"/>
            <a:endParaRPr lang="en-US" b="1" dirty="0">
              <a:latin typeface="Roboto" pitchFamily="2" charset="0"/>
              <a:ea typeface="Roboto" pitchFamily="2" charset="0"/>
            </a:endParaRPr>
          </a:p>
        </p:txBody>
      </p:sp>
      <p:pic>
        <p:nvPicPr>
          <p:cNvPr id="9" name="Picture 8"/>
          <p:cNvPicPr>
            <a:picLocks noChangeAspect="1"/>
          </p:cNvPicPr>
          <p:nvPr/>
        </p:nvPicPr>
        <p:blipFill>
          <a:blip r:embed="rId4"/>
          <a:stretch>
            <a:fillRect/>
          </a:stretch>
        </p:blipFill>
        <p:spPr>
          <a:xfrm>
            <a:off x="6913365" y="5656987"/>
            <a:ext cx="3090672" cy="105107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7105" y="5562597"/>
            <a:ext cx="3088037" cy="1217001"/>
          </a:xfrm>
          <a:prstGeom prst="rect">
            <a:avLst/>
          </a:prstGeom>
        </p:spPr>
      </p:pic>
      <p:pic>
        <p:nvPicPr>
          <p:cNvPr id="11" name="Picture 10"/>
          <p:cNvPicPr>
            <a:picLocks noChangeAspect="1"/>
          </p:cNvPicPr>
          <p:nvPr/>
        </p:nvPicPr>
        <p:blipFill rotWithShape="1">
          <a:blip r:embed="rId6"/>
          <a:srcRect t="5806" b="6635"/>
          <a:stretch/>
        </p:blipFill>
        <p:spPr>
          <a:xfrm>
            <a:off x="7818621" y="4030860"/>
            <a:ext cx="1280160" cy="1448618"/>
          </a:xfrm>
          <a:prstGeom prst="rect">
            <a:avLst/>
          </a:prstGeom>
        </p:spPr>
      </p:pic>
      <p:pic>
        <p:nvPicPr>
          <p:cNvPr id="1028" name="Picture 4" descr="Nicole Grimal Helmstetter"/>
          <p:cNvPicPr>
            <a:picLocks noChangeAspect="1" noChangeArrowheads="1"/>
          </p:cNvPicPr>
          <p:nvPr/>
        </p:nvPicPr>
        <p:blipFill rotWithShape="1">
          <a:blip r:embed="rId7">
            <a:extLst>
              <a:ext uri="{28A0092B-C50C-407E-A947-70E740481C1C}">
                <a14:useLocalDpi xmlns:a14="http://schemas.microsoft.com/office/drawing/2010/main" val="0"/>
              </a:ext>
            </a:extLst>
          </a:blip>
          <a:srcRect r="1235" b="28277"/>
          <a:stretch/>
        </p:blipFill>
        <p:spPr bwMode="auto">
          <a:xfrm>
            <a:off x="3573195" y="4012701"/>
            <a:ext cx="1411922" cy="14050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8949" y="4002794"/>
            <a:ext cx="1077441" cy="1430428"/>
          </a:xfrm>
          <a:prstGeom prst="rect">
            <a:avLst/>
          </a:prstGeom>
        </p:spPr>
      </p:pic>
    </p:spTree>
    <p:extLst>
      <p:ext uri="{BB962C8B-B14F-4D97-AF65-F5344CB8AC3E}">
        <p14:creationId xmlns:p14="http://schemas.microsoft.com/office/powerpoint/2010/main" val="79575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E3EB-6DC7-46EC-9C0C-B3CF2C042C0E}"/>
              </a:ext>
            </a:extLst>
          </p:cNvPr>
          <p:cNvSpPr>
            <a:spLocks noGrp="1"/>
          </p:cNvSpPr>
          <p:nvPr>
            <p:ph type="title"/>
          </p:nvPr>
        </p:nvSpPr>
        <p:spPr>
          <a:xfrm>
            <a:off x="4702629" y="256692"/>
            <a:ext cx="7489371" cy="945007"/>
          </a:xfrm>
        </p:spPr>
        <p:txBody>
          <a:bodyPr anchor="b">
            <a:normAutofit fontScale="90000"/>
          </a:bodyPr>
          <a:lstStyle/>
          <a:p>
            <a:r>
              <a:rPr lang="en-US" sz="2800" dirty="0">
                <a:latin typeface="Roboto" pitchFamily="2" charset="0"/>
                <a:ea typeface="Roboto" pitchFamily="2" charset="0"/>
              </a:rPr>
              <a:t>Robert P. Charbonneau</a:t>
            </a:r>
            <a:br>
              <a:rPr lang="en-US" sz="2800" dirty="0">
                <a:latin typeface="Roboto" pitchFamily="2" charset="0"/>
                <a:ea typeface="Roboto" pitchFamily="2" charset="0"/>
              </a:rPr>
            </a:br>
            <a:r>
              <a:rPr lang="en-US" sz="1600" b="1" dirty="0">
                <a:effectLst/>
                <a:latin typeface="Roboto" pitchFamily="2" charset="0"/>
                <a:ea typeface="Roboto" pitchFamily="2" charset="0"/>
                <a:cs typeface="Times New Roman" panose="02020603050405020304" pitchFamily="18" charset="0"/>
              </a:rPr>
              <a:t>Founding Member</a:t>
            </a:r>
            <a:br>
              <a:rPr lang="en-US" sz="1600" b="1" dirty="0">
                <a:effectLst/>
                <a:latin typeface="Roboto" pitchFamily="2" charset="0"/>
                <a:ea typeface="Roboto" pitchFamily="2" charset="0"/>
                <a:cs typeface="Times New Roman" panose="02020603050405020304" pitchFamily="18" charset="0"/>
              </a:rPr>
            </a:br>
            <a:r>
              <a:rPr lang="en-US" sz="1600" u="sng" dirty="0">
                <a:effectLst/>
                <a:latin typeface="Roboto" pitchFamily="2" charset="0"/>
                <a:ea typeface="Roboto" pitchFamily="2" charset="0"/>
                <a:cs typeface="Times New Roman" panose="02020603050405020304" pitchFamily="18" charset="0"/>
                <a:hlinkClick r:id="rId2"/>
              </a:rPr>
              <a:t>rpc@agentislaw.com</a:t>
            </a:r>
            <a:br>
              <a:rPr lang="en-US" sz="1600" u="sng" dirty="0">
                <a:effectLst/>
                <a:latin typeface="Roboto" pitchFamily="2" charset="0"/>
                <a:ea typeface="Roboto" pitchFamily="2" charset="0"/>
                <a:cs typeface="Times New Roman" panose="02020603050405020304" pitchFamily="18" charset="0"/>
              </a:rPr>
            </a:br>
            <a:endParaRPr lang="en-US" sz="2800" dirty="0">
              <a:latin typeface="Roboto" pitchFamily="2" charset="0"/>
              <a:ea typeface="Roboto" pitchFamily="2" charset="0"/>
            </a:endParaRPr>
          </a:p>
        </p:txBody>
      </p:sp>
      <p:sp>
        <p:nvSpPr>
          <p:cNvPr id="3" name="Content Placeholder 2">
            <a:extLst>
              <a:ext uri="{FF2B5EF4-FFF2-40B4-BE49-F238E27FC236}">
                <a16:creationId xmlns:a16="http://schemas.microsoft.com/office/drawing/2014/main" id="{65D19BD0-8956-49A1-9826-4A9BB46A13D4}"/>
              </a:ext>
            </a:extLst>
          </p:cNvPr>
          <p:cNvSpPr>
            <a:spLocks noGrp="1"/>
          </p:cNvSpPr>
          <p:nvPr>
            <p:ph idx="1"/>
          </p:nvPr>
        </p:nvSpPr>
        <p:spPr>
          <a:xfrm>
            <a:off x="4702630" y="2246812"/>
            <a:ext cx="4635572" cy="4545874"/>
          </a:xfrm>
        </p:spPr>
        <p:txBody>
          <a:bodyPr>
            <a:normAutofit fontScale="70000" lnSpcReduction="20000"/>
          </a:bodyPr>
          <a:lstStyle/>
          <a:p>
            <a:pPr marL="0" marR="0" indent="0">
              <a:lnSpc>
                <a:spcPct val="120000"/>
              </a:lnSpc>
              <a:spcBef>
                <a:spcPts val="0"/>
              </a:spcBef>
              <a:buNone/>
            </a:pPr>
            <a:r>
              <a:rPr lang="en-US" sz="1800" b="1" dirty="0">
                <a:solidFill>
                  <a:srgbClr val="000000"/>
                </a:solidFill>
                <a:effectLst/>
                <a:latin typeface="Roboto" pitchFamily="2" charset="0"/>
                <a:ea typeface="Roboto" pitchFamily="2" charset="0"/>
                <a:cs typeface="Times New Roman" panose="02020603050405020304" pitchFamily="18" charset="0"/>
              </a:rPr>
              <a:t>REPRESENTATIVE MATTERS</a:t>
            </a:r>
            <a:endParaRPr lang="en-US" sz="1800" dirty="0">
              <a:effectLst/>
              <a:latin typeface="Roboto" pitchFamily="2" charset="0"/>
              <a:ea typeface="Roboto" pitchFamily="2" charset="0"/>
              <a:cs typeface="Times New Roman" panose="02020603050405020304" pitchFamily="18" charset="0"/>
            </a:endParaRPr>
          </a:p>
          <a:p>
            <a:pPr marL="342900" marR="0" lvl="0" indent="-342900" algn="just">
              <a:lnSpc>
                <a:spcPct val="120000"/>
              </a:lnSpc>
              <a:spcBef>
                <a:spcPts val="0"/>
              </a:spcBef>
              <a:buSzPts val="1000"/>
              <a:buFont typeface="Symbol" panose="05050102010706020507" pitchFamily="18" charset="2"/>
              <a:buChar char=""/>
              <a:tabLst>
                <a:tab pos="457200" algn="l"/>
                <a:tab pos="2400300" algn="l"/>
                <a:tab pos="2628900" algn="l"/>
              </a:tabLst>
            </a:pPr>
            <a:r>
              <a:rPr lang="en-US" sz="1800" dirty="0">
                <a:solidFill>
                  <a:srgbClr val="000000"/>
                </a:solidFill>
                <a:effectLst/>
                <a:latin typeface="Roboto" pitchFamily="2" charset="0"/>
                <a:ea typeface="Roboto" pitchFamily="2" charset="0"/>
                <a:cs typeface="Times New Roman" panose="02020603050405020304" pitchFamily="18" charset="0"/>
              </a:rPr>
              <a:t>Representation of </a:t>
            </a:r>
            <a:r>
              <a:rPr lang="en-US" sz="1800" dirty="0" err="1">
                <a:solidFill>
                  <a:srgbClr val="000000"/>
                </a:solidFill>
                <a:effectLst/>
                <a:latin typeface="Roboto" pitchFamily="2" charset="0"/>
                <a:ea typeface="Roboto" pitchFamily="2" charset="0"/>
                <a:cs typeface="Times New Roman" panose="02020603050405020304" pitchFamily="18" charset="0"/>
              </a:rPr>
              <a:t>BioNitrogen</a:t>
            </a:r>
            <a:r>
              <a:rPr lang="en-US" sz="1800" dirty="0">
                <a:solidFill>
                  <a:srgbClr val="000000"/>
                </a:solidFill>
                <a:effectLst/>
                <a:latin typeface="Roboto" pitchFamily="2" charset="0"/>
                <a:ea typeface="Roboto" pitchFamily="2" charset="0"/>
                <a:cs typeface="Times New Roman" panose="02020603050405020304" pitchFamily="18" charset="0"/>
              </a:rPr>
              <a:t> Holdings Corp. in a Chapter 11 protection matter</a:t>
            </a:r>
            <a:endParaRPr lang="en-US" sz="1800" dirty="0">
              <a:effectLst/>
              <a:latin typeface="Roboto" pitchFamily="2" charset="0"/>
              <a:ea typeface="Roboto" pitchFamily="2" charset="0"/>
              <a:cs typeface="Times New Roman" panose="02020603050405020304" pitchFamily="18" charset="0"/>
            </a:endParaRPr>
          </a:p>
          <a:p>
            <a:pPr marL="342900" marR="0" lvl="0" indent="-342900" algn="just">
              <a:lnSpc>
                <a:spcPct val="120000"/>
              </a:lnSpc>
              <a:spcBef>
                <a:spcPts val="0"/>
              </a:spcBef>
              <a:buSzPts val="1000"/>
              <a:buFont typeface="Symbol" panose="05050102010706020507" pitchFamily="18" charset="2"/>
              <a:buChar char=""/>
              <a:tabLst>
                <a:tab pos="457200" algn="l"/>
                <a:tab pos="2400300" algn="l"/>
                <a:tab pos="2628900" algn="l"/>
              </a:tabLst>
            </a:pPr>
            <a:r>
              <a:rPr lang="en-US" sz="1800" dirty="0">
                <a:solidFill>
                  <a:srgbClr val="000000"/>
                </a:solidFill>
                <a:effectLst/>
                <a:latin typeface="Roboto" pitchFamily="2" charset="0"/>
                <a:ea typeface="Roboto" pitchFamily="2" charset="0"/>
                <a:cs typeface="Times New Roman" panose="02020603050405020304" pitchFamily="18" charset="0"/>
              </a:rPr>
              <a:t>Representation of an ad hoc committee of construction lien claimants in the Fontainebleau Las Vegas bankruptcy case. Successfully argued for priming liens in excess of $300 million over the priority of nearly $1 billion in existing bank debt before the Nevada Supreme Court and the two federal courts in Florida</a:t>
            </a:r>
            <a:endParaRPr lang="en-US" sz="1800" dirty="0">
              <a:effectLst/>
              <a:latin typeface="Roboto" pitchFamily="2" charset="0"/>
              <a:ea typeface="Roboto" pitchFamily="2" charset="0"/>
              <a:cs typeface="Times New Roman" panose="02020603050405020304" pitchFamily="18" charset="0"/>
            </a:endParaRPr>
          </a:p>
          <a:p>
            <a:pPr marL="342900" marR="0" lvl="0" indent="-342900" algn="just">
              <a:lnSpc>
                <a:spcPct val="120000"/>
              </a:lnSpc>
              <a:spcBef>
                <a:spcPts val="0"/>
              </a:spcBef>
              <a:buSzPts val="1000"/>
              <a:buFont typeface="Symbol" panose="05050102010706020507" pitchFamily="18" charset="2"/>
              <a:buChar char=""/>
              <a:tabLst>
                <a:tab pos="457200" algn="l"/>
                <a:tab pos="2400300" algn="l"/>
                <a:tab pos="2628900" algn="l"/>
              </a:tabLst>
            </a:pPr>
            <a:r>
              <a:rPr lang="en-US" sz="1800" dirty="0">
                <a:solidFill>
                  <a:srgbClr val="000000"/>
                </a:solidFill>
                <a:effectLst/>
                <a:latin typeface="Roboto" pitchFamily="2" charset="0"/>
                <a:ea typeface="Roboto" pitchFamily="2" charset="0"/>
                <a:cs typeface="Times New Roman" panose="02020603050405020304" pitchFamily="18" charset="0"/>
              </a:rPr>
              <a:t>Representation of the creditors committee in Hear USA, a publicly traded hearing aid manufacturer and retailer</a:t>
            </a:r>
            <a:endParaRPr lang="en-US" sz="1800" dirty="0">
              <a:effectLst/>
              <a:latin typeface="Roboto" pitchFamily="2" charset="0"/>
              <a:ea typeface="Roboto" pitchFamily="2" charset="0"/>
              <a:cs typeface="Times New Roman" panose="02020603050405020304" pitchFamily="18" charset="0"/>
            </a:endParaRPr>
          </a:p>
          <a:p>
            <a:pPr marL="342900" marR="0" lvl="0" indent="-342900" algn="just">
              <a:lnSpc>
                <a:spcPct val="120000"/>
              </a:lnSpc>
              <a:spcBef>
                <a:spcPts val="0"/>
              </a:spcBef>
              <a:buSzPts val="1000"/>
              <a:buFont typeface="Symbol" panose="05050102010706020507" pitchFamily="18" charset="2"/>
              <a:buChar char=""/>
              <a:tabLst>
                <a:tab pos="2400300" algn="l"/>
                <a:tab pos="2628900" algn="l"/>
              </a:tabLst>
            </a:pPr>
            <a:r>
              <a:rPr lang="en-US" sz="1800" dirty="0">
                <a:solidFill>
                  <a:srgbClr val="000000"/>
                </a:solidFill>
                <a:effectLst/>
                <a:latin typeface="Roboto" pitchFamily="2" charset="0"/>
                <a:ea typeface="Roboto" pitchFamily="2" charset="0"/>
                <a:cs typeface="Times New Roman" panose="02020603050405020304" pitchFamily="18" charset="0"/>
              </a:rPr>
              <a:t>Served as counsel to the statutory committee of Deposit Holders in the Levitt Homes bankruptcy case</a:t>
            </a:r>
            <a:endParaRPr lang="en-US" sz="1800" dirty="0">
              <a:effectLst/>
              <a:latin typeface="Roboto" pitchFamily="2" charset="0"/>
              <a:ea typeface="Roboto" pitchFamily="2" charset="0"/>
              <a:cs typeface="Times New Roman" panose="02020603050405020304" pitchFamily="18" charset="0"/>
            </a:endParaRPr>
          </a:p>
          <a:p>
            <a:pPr marL="342900" marR="0" lvl="0" indent="-342900" algn="just">
              <a:lnSpc>
                <a:spcPct val="120000"/>
              </a:lnSpc>
              <a:spcBef>
                <a:spcPts val="0"/>
              </a:spcBef>
              <a:buSzPts val="1000"/>
              <a:buFont typeface="Symbol" panose="05050102010706020507" pitchFamily="18" charset="2"/>
              <a:buChar char=""/>
              <a:tabLst>
                <a:tab pos="2400300" algn="l"/>
                <a:tab pos="2628900" algn="l"/>
              </a:tabLst>
            </a:pPr>
            <a:r>
              <a:rPr lang="en-US" sz="1800" dirty="0">
                <a:solidFill>
                  <a:srgbClr val="000000"/>
                </a:solidFill>
                <a:effectLst/>
                <a:latin typeface="Roboto" pitchFamily="2" charset="0"/>
                <a:ea typeface="Roboto" pitchFamily="2" charset="0"/>
                <a:cs typeface="Times New Roman" panose="02020603050405020304" pitchFamily="18" charset="0"/>
              </a:rPr>
              <a:t>Lead Debtor’s counsel in the Pan American Hospital case, then the largest independent not for profit hospital in South Florida</a:t>
            </a:r>
            <a:endParaRPr lang="en-US" sz="1800" dirty="0">
              <a:effectLst/>
              <a:latin typeface="Roboto" pitchFamily="2" charset="0"/>
              <a:ea typeface="Roboto" pitchFamily="2" charset="0"/>
              <a:cs typeface="Times New Roman" panose="02020603050405020304" pitchFamily="18" charset="0"/>
            </a:endParaRPr>
          </a:p>
          <a:p>
            <a:pPr marL="342900" marR="0" lvl="0" indent="-342900" algn="just">
              <a:lnSpc>
                <a:spcPct val="120000"/>
              </a:lnSpc>
              <a:spcBef>
                <a:spcPts val="0"/>
              </a:spcBef>
              <a:buSzPts val="1000"/>
              <a:buFont typeface="Symbol" panose="05050102010706020507" pitchFamily="18" charset="2"/>
              <a:buChar char=""/>
            </a:pPr>
            <a:r>
              <a:rPr lang="en-US" sz="1800" dirty="0">
                <a:solidFill>
                  <a:srgbClr val="000000"/>
                </a:solidFill>
                <a:effectLst/>
                <a:latin typeface="Roboto" pitchFamily="2" charset="0"/>
                <a:ea typeface="Roboto" pitchFamily="2" charset="0"/>
                <a:cs typeface="Times New Roman" panose="02020603050405020304" pitchFamily="18" charset="0"/>
              </a:rPr>
              <a:t>Lead Committee Counsel in both the </a:t>
            </a:r>
            <a:r>
              <a:rPr lang="en-US" sz="1800" dirty="0" err="1">
                <a:solidFill>
                  <a:srgbClr val="000000"/>
                </a:solidFill>
                <a:effectLst/>
                <a:latin typeface="Roboto" pitchFamily="2" charset="0"/>
                <a:ea typeface="Roboto" pitchFamily="2" charset="0"/>
                <a:cs typeface="Times New Roman" panose="02020603050405020304" pitchFamily="18" charset="0"/>
              </a:rPr>
              <a:t>Suncruz</a:t>
            </a:r>
            <a:r>
              <a:rPr lang="en-US" sz="1800" dirty="0">
                <a:solidFill>
                  <a:srgbClr val="000000"/>
                </a:solidFill>
                <a:effectLst/>
                <a:latin typeface="Roboto" pitchFamily="2" charset="0"/>
                <a:ea typeface="Roboto" pitchFamily="2" charset="0"/>
                <a:cs typeface="Times New Roman" panose="02020603050405020304" pitchFamily="18" charset="0"/>
              </a:rPr>
              <a:t> Casinos and </a:t>
            </a:r>
            <a:r>
              <a:rPr lang="en-US" sz="1800" dirty="0" err="1">
                <a:solidFill>
                  <a:srgbClr val="000000"/>
                </a:solidFill>
                <a:effectLst/>
                <a:latin typeface="Roboto" pitchFamily="2" charset="0"/>
                <a:ea typeface="Roboto" pitchFamily="2" charset="0"/>
                <a:cs typeface="Times New Roman" panose="02020603050405020304" pitchFamily="18" charset="0"/>
              </a:rPr>
              <a:t>ITG</a:t>
            </a:r>
            <a:r>
              <a:rPr lang="en-US" sz="1800" dirty="0">
                <a:solidFill>
                  <a:srgbClr val="000000"/>
                </a:solidFill>
                <a:effectLst/>
                <a:latin typeface="Roboto" pitchFamily="2" charset="0"/>
                <a:ea typeface="Roboto" pitchFamily="2" charset="0"/>
                <a:cs typeface="Times New Roman" panose="02020603050405020304" pitchFamily="18" charset="0"/>
              </a:rPr>
              <a:t> Vegas cases involving fleets of gambling vessels</a:t>
            </a:r>
            <a:endParaRPr lang="en-US" sz="1800" dirty="0">
              <a:solidFill>
                <a:srgbClr val="000000"/>
              </a:solidFill>
              <a:latin typeface="Roboto" pitchFamily="2" charset="0"/>
              <a:ea typeface="Roboto" pitchFamily="2" charset="0"/>
              <a:cs typeface="Times New Roman" panose="02020603050405020304" pitchFamily="18" charset="0"/>
            </a:endParaRPr>
          </a:p>
          <a:p>
            <a:pPr marL="342900" marR="0" lvl="0" indent="-342900" algn="just">
              <a:lnSpc>
                <a:spcPct val="120000"/>
              </a:lnSpc>
              <a:spcBef>
                <a:spcPts val="0"/>
              </a:spcBef>
              <a:buSzPts val="1000"/>
              <a:buFont typeface="Symbol" panose="05050102010706020507" pitchFamily="18" charset="2"/>
              <a:buChar char=""/>
            </a:pPr>
            <a:r>
              <a:rPr lang="en-US" sz="1800" dirty="0">
                <a:effectLst/>
                <a:latin typeface="Roboto" pitchFamily="2" charset="0"/>
                <a:ea typeface="Roboto" pitchFamily="2" charset="0"/>
              </a:rPr>
              <a:t>On-going representations across the country of a hedge fund in the enforcement of their debt instruments in various Chapter 11 proceedings</a:t>
            </a:r>
            <a:endParaRPr lang="en-US" sz="2000" dirty="0">
              <a:latin typeface="Roboto" pitchFamily="2" charset="0"/>
              <a:ea typeface="Roboto" pitchFamily="2" charset="0"/>
            </a:endParaRPr>
          </a:p>
        </p:txBody>
      </p:sp>
      <p:pic>
        <p:nvPicPr>
          <p:cNvPr id="4" name="Picture 3">
            <a:extLst>
              <a:ext uri="{FF2B5EF4-FFF2-40B4-BE49-F238E27FC236}">
                <a16:creationId xmlns:a16="http://schemas.microsoft.com/office/drawing/2014/main" id="{8F1FBCA8-BE51-41DC-BACE-A05227D4C1D9}"/>
              </a:ext>
            </a:extLst>
          </p:cNvPr>
          <p:cNvPicPr/>
          <p:nvPr/>
        </p:nvPicPr>
        <p:blipFill rotWithShape="1">
          <a:blip r:embed="rId3" cstate="print">
            <a:extLst>
              <a:ext uri="{28A0092B-C50C-407E-A947-70E740481C1C}">
                <a14:useLocalDpi xmlns:a14="http://schemas.microsoft.com/office/drawing/2010/main" val="0"/>
              </a:ext>
            </a:extLst>
          </a:blip>
          <a:srcRect r="2" b="1250"/>
          <a:stretch/>
        </p:blipFill>
        <p:spPr bwMode="auto">
          <a:xfrm>
            <a:off x="20" y="10"/>
            <a:ext cx="4635571" cy="6857990"/>
          </a:xfrm>
          <a:prstGeom prst="rect">
            <a:avLst/>
          </a:prstGeom>
          <a:noFill/>
          <a:effectLst/>
        </p:spPr>
      </p:pic>
      <p:sp>
        <p:nvSpPr>
          <p:cNvPr id="5" name="TextBox 4">
            <a:extLst>
              <a:ext uri="{FF2B5EF4-FFF2-40B4-BE49-F238E27FC236}">
                <a16:creationId xmlns:a16="http://schemas.microsoft.com/office/drawing/2014/main" id="{E276DD0C-F402-4F83-ADA2-C0EBEFAC8091}"/>
              </a:ext>
            </a:extLst>
          </p:cNvPr>
          <p:cNvSpPr txBox="1"/>
          <p:nvPr/>
        </p:nvSpPr>
        <p:spPr>
          <a:xfrm>
            <a:off x="4702629" y="777128"/>
            <a:ext cx="7350034" cy="1384995"/>
          </a:xfrm>
          <a:prstGeom prst="rect">
            <a:avLst/>
          </a:prstGeom>
          <a:noFill/>
        </p:spPr>
        <p:txBody>
          <a:bodyPr wrap="square" rtlCol="0">
            <a:spAutoFit/>
          </a:bodyPr>
          <a:lstStyle/>
          <a:p>
            <a:pPr algn="just"/>
            <a:r>
              <a:rPr lang="en-US" sz="1400" dirty="0">
                <a:effectLst/>
                <a:latin typeface="Roboto" pitchFamily="2" charset="0"/>
                <a:ea typeface="Roboto" pitchFamily="2" charset="0"/>
                <a:cs typeface="Times New Roman" panose="02020603050405020304" pitchFamily="18" charset="0"/>
              </a:rPr>
              <a:t>Robert Charbonneau is a founding member of the Firm. He concentrates his practice in troubled loan workouts, business restructuring and dispute resolution and insolvency matters. He has particularly broad experience representing statutory committees, including creditors’ committees, and funds purchasing distressed debt. Mr. Charbonneau is board certified in both business and consumer bankruptcy by the American Board of Certification.</a:t>
            </a:r>
            <a:endParaRPr lang="en-US" sz="1400" dirty="0"/>
          </a:p>
        </p:txBody>
      </p:sp>
      <p:sp>
        <p:nvSpPr>
          <p:cNvPr id="6" name="TextBox 5">
            <a:extLst>
              <a:ext uri="{FF2B5EF4-FFF2-40B4-BE49-F238E27FC236}">
                <a16:creationId xmlns:a16="http://schemas.microsoft.com/office/drawing/2014/main" id="{4853C383-1A25-4473-800F-5FCA046DDBEB}"/>
              </a:ext>
            </a:extLst>
          </p:cNvPr>
          <p:cNvSpPr txBox="1"/>
          <p:nvPr/>
        </p:nvSpPr>
        <p:spPr>
          <a:xfrm>
            <a:off x="9405241" y="2229388"/>
            <a:ext cx="2786740" cy="2693045"/>
          </a:xfrm>
          <a:prstGeom prst="rect">
            <a:avLst/>
          </a:prstGeom>
          <a:noFill/>
        </p:spPr>
        <p:txBody>
          <a:bodyPr wrap="square" rtlCol="0">
            <a:spAutoFit/>
          </a:bodyPr>
          <a:lstStyle/>
          <a:p>
            <a:pPr algn="l"/>
            <a:r>
              <a:rPr lang="en-US" sz="1300" b="1" i="0" u="none" strike="noStrike" dirty="0">
                <a:effectLst/>
                <a:latin typeface="Roboto" pitchFamily="2" charset="0"/>
                <a:ea typeface="Roboto" pitchFamily="2" charset="0"/>
              </a:rPr>
              <a:t>EDUCATION</a:t>
            </a:r>
          </a:p>
          <a:p>
            <a:pPr algn="l">
              <a:buFont typeface="Arial" panose="020B0604020202020204" pitchFamily="34" charset="0"/>
              <a:buChar char="•"/>
            </a:pPr>
            <a:r>
              <a:rPr lang="en-US" sz="1300" b="0" i="0" dirty="0">
                <a:effectLst/>
                <a:latin typeface="Roboto" pitchFamily="2" charset="0"/>
                <a:ea typeface="Roboto" pitchFamily="2" charset="0"/>
              </a:rPr>
              <a:t>J.D., Boston College Law School</a:t>
            </a:r>
          </a:p>
          <a:p>
            <a:pPr algn="l">
              <a:buFont typeface="Arial" panose="020B0604020202020204" pitchFamily="34" charset="0"/>
              <a:buChar char="•"/>
            </a:pPr>
            <a:r>
              <a:rPr lang="en-US" sz="1300" b="0" i="0" dirty="0">
                <a:effectLst/>
                <a:latin typeface="Roboto" pitchFamily="2" charset="0"/>
                <a:ea typeface="Roboto" pitchFamily="2" charset="0"/>
              </a:rPr>
              <a:t>B.A., University of Florida</a:t>
            </a:r>
          </a:p>
          <a:p>
            <a:pPr algn="l"/>
            <a:endParaRPr lang="en-US" sz="1300" b="0" i="0" dirty="0">
              <a:effectLst/>
              <a:latin typeface="Roboto" pitchFamily="2" charset="0"/>
              <a:ea typeface="Roboto" pitchFamily="2" charset="0"/>
            </a:endParaRPr>
          </a:p>
          <a:p>
            <a:pPr algn="l"/>
            <a:r>
              <a:rPr lang="en-US" sz="1300" b="1" i="0" u="none" strike="noStrike" dirty="0">
                <a:effectLst/>
                <a:latin typeface="Roboto" pitchFamily="2" charset="0"/>
                <a:ea typeface="Roboto" pitchFamily="2" charset="0"/>
              </a:rPr>
              <a:t>ADMISSIONS</a:t>
            </a:r>
          </a:p>
          <a:p>
            <a:pPr algn="l">
              <a:buFont typeface="Arial" panose="020B0604020202020204" pitchFamily="34" charset="0"/>
              <a:buChar char="•"/>
            </a:pPr>
            <a:r>
              <a:rPr lang="en-US" sz="1300" b="0" i="0" dirty="0">
                <a:effectLst/>
                <a:latin typeface="Roboto" pitchFamily="2" charset="0"/>
                <a:ea typeface="Roboto" pitchFamily="2" charset="0"/>
              </a:rPr>
              <a:t>Florida Bar</a:t>
            </a:r>
          </a:p>
          <a:p>
            <a:pPr algn="l">
              <a:buFont typeface="Arial" panose="020B0604020202020204" pitchFamily="34" charset="0"/>
              <a:buChar char="•"/>
            </a:pPr>
            <a:r>
              <a:rPr lang="en-US" sz="1300" b="0" i="0" dirty="0">
                <a:effectLst/>
                <a:latin typeface="Roboto" pitchFamily="2" charset="0"/>
                <a:ea typeface="Roboto" pitchFamily="2" charset="0"/>
              </a:rPr>
              <a:t>United States District Court for the Southern District of Florida</a:t>
            </a:r>
          </a:p>
          <a:p>
            <a:pPr algn="l">
              <a:buFont typeface="Arial" panose="020B0604020202020204" pitchFamily="34" charset="0"/>
              <a:buChar char="•"/>
            </a:pPr>
            <a:r>
              <a:rPr lang="en-US" sz="1300" b="0" i="0" dirty="0">
                <a:effectLst/>
                <a:latin typeface="Roboto" pitchFamily="2" charset="0"/>
                <a:ea typeface="Roboto" pitchFamily="2" charset="0"/>
              </a:rPr>
              <a:t>United States District Court for the Middle District of Florida</a:t>
            </a:r>
          </a:p>
          <a:p>
            <a:pPr algn="l">
              <a:buFont typeface="Arial" panose="020B0604020202020204" pitchFamily="34" charset="0"/>
              <a:buChar char="•"/>
            </a:pPr>
            <a:r>
              <a:rPr lang="en-US" sz="1300" dirty="0">
                <a:latin typeface="Roboto" pitchFamily="2" charset="0"/>
                <a:ea typeface="Roboto" pitchFamily="2" charset="0"/>
              </a:rPr>
              <a:t>Eleventh Circuit Court of Appeals</a:t>
            </a:r>
          </a:p>
          <a:p>
            <a:pPr algn="l">
              <a:buFont typeface="Arial" panose="020B0604020202020204" pitchFamily="34" charset="0"/>
              <a:buChar char="•"/>
            </a:pPr>
            <a:r>
              <a:rPr lang="en-US" sz="1300" b="0" i="0" dirty="0">
                <a:effectLst/>
                <a:latin typeface="Roboto" pitchFamily="2" charset="0"/>
                <a:ea typeface="Roboto" pitchFamily="2" charset="0"/>
              </a:rPr>
              <a:t>Supreme Court of the United States of America</a:t>
            </a:r>
          </a:p>
        </p:txBody>
      </p:sp>
    </p:spTree>
    <p:extLst>
      <p:ext uri="{BB962C8B-B14F-4D97-AF65-F5344CB8AC3E}">
        <p14:creationId xmlns:p14="http://schemas.microsoft.com/office/powerpoint/2010/main" val="4080894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E3EB-6DC7-46EC-9C0C-B3CF2C042C0E}"/>
              </a:ext>
            </a:extLst>
          </p:cNvPr>
          <p:cNvSpPr>
            <a:spLocks noGrp="1"/>
          </p:cNvSpPr>
          <p:nvPr>
            <p:ph type="title"/>
          </p:nvPr>
        </p:nvSpPr>
        <p:spPr>
          <a:xfrm>
            <a:off x="4286250" y="186405"/>
            <a:ext cx="7489371" cy="945007"/>
          </a:xfrm>
        </p:spPr>
        <p:txBody>
          <a:bodyPr anchor="b">
            <a:normAutofit fontScale="90000"/>
          </a:bodyPr>
          <a:lstStyle/>
          <a:p>
            <a:r>
              <a:rPr lang="en-US" sz="2800" dirty="0">
                <a:latin typeface="Roboto" pitchFamily="2" charset="0"/>
                <a:ea typeface="Roboto" pitchFamily="2" charset="0"/>
              </a:rPr>
              <a:t>Nicole Grimal Helmstetter</a:t>
            </a:r>
            <a:br>
              <a:rPr lang="en-US" sz="2800" dirty="0">
                <a:latin typeface="Roboto" pitchFamily="2" charset="0"/>
                <a:ea typeface="Roboto" pitchFamily="2" charset="0"/>
              </a:rPr>
            </a:br>
            <a:r>
              <a:rPr lang="en-US" sz="1600" b="1" dirty="0">
                <a:effectLst/>
                <a:latin typeface="Roboto" pitchFamily="2" charset="0"/>
                <a:ea typeface="Roboto" pitchFamily="2" charset="0"/>
                <a:cs typeface="Times New Roman" panose="02020603050405020304" pitchFamily="18" charset="0"/>
              </a:rPr>
              <a:t>Partner</a:t>
            </a:r>
            <a:br>
              <a:rPr lang="en-US" sz="1600" b="1" dirty="0">
                <a:effectLst/>
                <a:latin typeface="Roboto" pitchFamily="2" charset="0"/>
                <a:ea typeface="Roboto" pitchFamily="2" charset="0"/>
                <a:cs typeface="Times New Roman" panose="02020603050405020304" pitchFamily="18" charset="0"/>
              </a:rPr>
            </a:br>
            <a:r>
              <a:rPr lang="en-US" sz="1600" u="sng" dirty="0">
                <a:latin typeface="Roboto" pitchFamily="2" charset="0"/>
                <a:ea typeface="Roboto" pitchFamily="2" charset="0"/>
                <a:cs typeface="Times New Roman" panose="02020603050405020304" pitchFamily="18" charset="0"/>
                <a:hlinkClick r:id="rId2"/>
              </a:rPr>
              <a:t>ngh</a:t>
            </a:r>
            <a:r>
              <a:rPr lang="en-US" sz="1600" u="sng" dirty="0">
                <a:effectLst/>
                <a:latin typeface="Roboto" pitchFamily="2" charset="0"/>
                <a:ea typeface="Roboto" pitchFamily="2" charset="0"/>
                <a:cs typeface="Times New Roman" panose="02020603050405020304" pitchFamily="18" charset="0"/>
                <a:hlinkClick r:id="rId2"/>
              </a:rPr>
              <a:t>@agentislaw.com</a:t>
            </a:r>
            <a:br>
              <a:rPr lang="en-US" sz="1600" u="sng" dirty="0">
                <a:effectLst/>
                <a:latin typeface="Roboto" pitchFamily="2" charset="0"/>
                <a:ea typeface="Roboto" pitchFamily="2" charset="0"/>
                <a:cs typeface="Times New Roman" panose="02020603050405020304" pitchFamily="18" charset="0"/>
              </a:rPr>
            </a:br>
            <a:endParaRPr lang="en-US" sz="2800" dirty="0">
              <a:latin typeface="Roboto" pitchFamily="2" charset="0"/>
              <a:ea typeface="Roboto" pitchFamily="2" charset="0"/>
            </a:endParaRPr>
          </a:p>
        </p:txBody>
      </p:sp>
      <p:sp>
        <p:nvSpPr>
          <p:cNvPr id="3" name="Content Placeholder 2">
            <a:extLst>
              <a:ext uri="{FF2B5EF4-FFF2-40B4-BE49-F238E27FC236}">
                <a16:creationId xmlns:a16="http://schemas.microsoft.com/office/drawing/2014/main" id="{65D19BD0-8956-49A1-9826-4A9BB46A13D4}"/>
              </a:ext>
            </a:extLst>
          </p:cNvPr>
          <p:cNvSpPr>
            <a:spLocks noGrp="1"/>
          </p:cNvSpPr>
          <p:nvPr>
            <p:ph idx="1"/>
          </p:nvPr>
        </p:nvSpPr>
        <p:spPr>
          <a:xfrm>
            <a:off x="4286250" y="2482656"/>
            <a:ext cx="4960620" cy="3406858"/>
          </a:xfrm>
        </p:spPr>
        <p:txBody>
          <a:bodyPr>
            <a:noAutofit/>
          </a:bodyPr>
          <a:lstStyle/>
          <a:p>
            <a:pPr marL="0" marR="0" indent="0">
              <a:lnSpc>
                <a:spcPct val="100000"/>
              </a:lnSpc>
              <a:spcBef>
                <a:spcPts val="0"/>
              </a:spcBef>
              <a:buNone/>
            </a:pPr>
            <a:r>
              <a:rPr lang="en-US" sz="1300" b="1" dirty="0">
                <a:solidFill>
                  <a:srgbClr val="000000"/>
                </a:solidFill>
                <a:effectLst/>
                <a:latin typeface="Roboto" pitchFamily="2" charset="0"/>
                <a:ea typeface="Roboto" pitchFamily="2" charset="0"/>
                <a:cs typeface="Times New Roman" panose="02020603050405020304" pitchFamily="18" charset="0"/>
              </a:rPr>
              <a:t>REPRESENTATIVE MATTERS</a:t>
            </a:r>
            <a:endParaRPr lang="en-US" sz="1300" dirty="0">
              <a:effectLst/>
              <a:latin typeface="Roboto" pitchFamily="2" charset="0"/>
              <a:ea typeface="Roboto" pitchFamily="2" charset="0"/>
              <a:cs typeface="Times New Roman" panose="02020603050405020304" pitchFamily="18" charset="0"/>
            </a:endParaRPr>
          </a:p>
          <a:p>
            <a:r>
              <a:rPr lang="en-US" sz="1300" dirty="0">
                <a:latin typeface="Roboto" pitchFamily="2" charset="0"/>
                <a:ea typeface="Roboto" pitchFamily="2" charset="0"/>
              </a:rPr>
              <a:t>Representation of </a:t>
            </a:r>
            <a:r>
              <a:rPr lang="en-US" sz="1300" dirty="0" err="1">
                <a:latin typeface="Roboto" pitchFamily="2" charset="0"/>
                <a:ea typeface="Roboto" pitchFamily="2" charset="0"/>
              </a:rPr>
              <a:t>BioNitrogen</a:t>
            </a:r>
            <a:r>
              <a:rPr lang="en-US" sz="1300" dirty="0">
                <a:latin typeface="Roboto" pitchFamily="2" charset="0"/>
                <a:ea typeface="Roboto" pitchFamily="2" charset="0"/>
              </a:rPr>
              <a:t> Holdings Corp. in a chapter 11 protection matter</a:t>
            </a:r>
          </a:p>
          <a:p>
            <a:r>
              <a:rPr lang="en-US" sz="1300" dirty="0">
                <a:latin typeface="Roboto" pitchFamily="2" charset="0"/>
                <a:ea typeface="Roboto" pitchFamily="2" charset="0"/>
              </a:rPr>
              <a:t>Representation of national clinical research organization in its chapter 11 filing</a:t>
            </a:r>
          </a:p>
          <a:p>
            <a:r>
              <a:rPr lang="en-US" sz="1300" dirty="0">
                <a:latin typeface="Roboto" pitchFamily="2" charset="0"/>
                <a:ea typeface="Roboto" pitchFamily="2" charset="0"/>
              </a:rPr>
              <a:t>Counsel to several private school debtors in successful chapter 11 reorganizations</a:t>
            </a:r>
          </a:p>
          <a:p>
            <a:r>
              <a:rPr lang="en-US" sz="1300" dirty="0">
                <a:latin typeface="Roboto" pitchFamily="2" charset="0"/>
                <a:ea typeface="Roboto" pitchFamily="2" charset="0"/>
              </a:rPr>
              <a:t>Representation of chapter 7 trustee in the liquidation of construction company, filed over 30 adversary proceedings and produced large returns for creditors</a:t>
            </a:r>
          </a:p>
          <a:p>
            <a:r>
              <a:rPr lang="en-US" sz="1300" dirty="0">
                <a:latin typeface="Roboto" pitchFamily="2" charset="0"/>
                <a:ea typeface="Roboto" pitchFamily="2" charset="0"/>
              </a:rPr>
              <a:t>Representation of chapter 7 trustee in the liquidation of an operating real estate company. Coordinated and held competitive auction for the sale of the company’s real estate listings and produced large returns for creditors</a:t>
            </a:r>
          </a:p>
          <a:p>
            <a:pPr marL="342900" marR="0" lvl="0" indent="-342900" algn="just">
              <a:lnSpc>
                <a:spcPct val="100000"/>
              </a:lnSpc>
              <a:spcBef>
                <a:spcPts val="0"/>
              </a:spcBef>
              <a:buSzPts val="1000"/>
              <a:buFont typeface="Symbol" panose="05050102010706020507" pitchFamily="18" charset="2"/>
              <a:buChar char=""/>
              <a:tabLst>
                <a:tab pos="457200" algn="l"/>
                <a:tab pos="2400300" algn="l"/>
                <a:tab pos="2628900" algn="l"/>
              </a:tabLst>
            </a:pPr>
            <a:endParaRPr lang="en-US" sz="1300" dirty="0">
              <a:solidFill>
                <a:srgbClr val="000000"/>
              </a:solidFill>
              <a:effectLst/>
              <a:latin typeface="Roboto" pitchFamily="2" charset="0"/>
              <a:ea typeface="Roboto" pitchFamily="2" charset="0"/>
              <a:cs typeface="Times New Roman" panose="02020603050405020304" pitchFamily="18" charset="0"/>
            </a:endParaRPr>
          </a:p>
        </p:txBody>
      </p:sp>
      <p:sp>
        <p:nvSpPr>
          <p:cNvPr id="5" name="TextBox 4">
            <a:extLst>
              <a:ext uri="{FF2B5EF4-FFF2-40B4-BE49-F238E27FC236}">
                <a16:creationId xmlns:a16="http://schemas.microsoft.com/office/drawing/2014/main" id="{E276DD0C-F402-4F83-ADA2-C0EBEFAC8091}"/>
              </a:ext>
            </a:extLst>
          </p:cNvPr>
          <p:cNvSpPr txBox="1"/>
          <p:nvPr/>
        </p:nvSpPr>
        <p:spPr>
          <a:xfrm>
            <a:off x="4286250" y="658909"/>
            <a:ext cx="7833369" cy="1384995"/>
          </a:xfrm>
          <a:prstGeom prst="rect">
            <a:avLst/>
          </a:prstGeom>
          <a:noFill/>
        </p:spPr>
        <p:txBody>
          <a:bodyPr wrap="square" rtlCol="0">
            <a:spAutoFit/>
          </a:bodyPr>
          <a:lstStyle/>
          <a:p>
            <a:pPr algn="just"/>
            <a:r>
              <a:rPr lang="en-US" sz="1200" dirty="0">
                <a:latin typeface="Roboto" pitchFamily="2" charset="0"/>
                <a:ea typeface="Roboto" pitchFamily="2" charset="0"/>
              </a:rPr>
              <a:t>Nicole Grimal Helmstetter concentrates her practice in the area of general bankruptcy, restructuring, dispute resolution and insolvency matters. She routinely represents chapter 7 trustees in the liquidation of local businesses and consumer affairs. Nicole has successfully obtained confirmation of plans of reorganization for several local small businesses, including schools and real estate related companies, and has obtained bankruptcy discharges for high net worth individuals and local business owners. Additionally, Nicole represents creditors’ committees, secured and unsecured creditors, purchasers of assets, lenders and interested parties in chapter 11, chapter 7, chapter 12, and chapter 13 bankruptcy and out-of-court proceedings.</a:t>
            </a:r>
          </a:p>
        </p:txBody>
      </p:sp>
      <p:sp>
        <p:nvSpPr>
          <p:cNvPr id="6" name="TextBox 5">
            <a:extLst>
              <a:ext uri="{FF2B5EF4-FFF2-40B4-BE49-F238E27FC236}">
                <a16:creationId xmlns:a16="http://schemas.microsoft.com/office/drawing/2014/main" id="{4853C383-1A25-4473-800F-5FCA046DDBEB}"/>
              </a:ext>
            </a:extLst>
          </p:cNvPr>
          <p:cNvSpPr txBox="1"/>
          <p:nvPr/>
        </p:nvSpPr>
        <p:spPr>
          <a:xfrm>
            <a:off x="9246870" y="2516408"/>
            <a:ext cx="2945130" cy="2893100"/>
          </a:xfrm>
          <a:prstGeom prst="rect">
            <a:avLst/>
          </a:prstGeom>
          <a:noFill/>
        </p:spPr>
        <p:txBody>
          <a:bodyPr wrap="square" rtlCol="0">
            <a:spAutoFit/>
          </a:bodyPr>
          <a:lstStyle/>
          <a:p>
            <a:pPr algn="l"/>
            <a:r>
              <a:rPr lang="en-US" sz="1300" b="1" i="0" u="none" strike="noStrike" dirty="0">
                <a:effectLst/>
                <a:latin typeface="Roboto" pitchFamily="2" charset="0"/>
                <a:ea typeface="Roboto" pitchFamily="2" charset="0"/>
              </a:rPr>
              <a:t>EDUCATION</a:t>
            </a:r>
          </a:p>
          <a:p>
            <a:pPr>
              <a:buFont typeface="Arial" panose="020B0604020202020204" pitchFamily="34" charset="0"/>
              <a:buChar char="•"/>
            </a:pPr>
            <a:r>
              <a:rPr lang="en-US" sz="1300" b="0" i="0" dirty="0">
                <a:effectLst/>
                <a:latin typeface="Roboto" pitchFamily="2" charset="0"/>
                <a:ea typeface="Roboto" pitchFamily="2" charset="0"/>
              </a:rPr>
              <a:t>J.D., </a:t>
            </a:r>
            <a:r>
              <a:rPr lang="en-US" sz="1300" dirty="0">
                <a:latin typeface="Roboto" pitchFamily="2" charset="0"/>
                <a:ea typeface="Roboto" pitchFamily="2" charset="0"/>
              </a:rPr>
              <a:t>Florida International University</a:t>
            </a:r>
          </a:p>
          <a:p>
            <a:pPr algn="l">
              <a:buFont typeface="Arial" panose="020B0604020202020204" pitchFamily="34" charset="0"/>
              <a:buChar char="•"/>
            </a:pPr>
            <a:r>
              <a:rPr lang="en-US" sz="1300" b="0" i="0" dirty="0">
                <a:effectLst/>
                <a:latin typeface="Roboto" pitchFamily="2" charset="0"/>
                <a:ea typeface="Roboto" pitchFamily="2" charset="0"/>
              </a:rPr>
              <a:t>B.A., cum laude, Florida International University</a:t>
            </a:r>
          </a:p>
          <a:p>
            <a:pPr algn="l"/>
            <a:endParaRPr lang="en-US" sz="1300" b="0" i="0" dirty="0">
              <a:effectLst/>
              <a:latin typeface="Roboto" pitchFamily="2" charset="0"/>
              <a:ea typeface="Roboto" pitchFamily="2" charset="0"/>
            </a:endParaRPr>
          </a:p>
          <a:p>
            <a:pPr algn="l"/>
            <a:r>
              <a:rPr lang="en-US" sz="1300" b="1" i="0" u="none" strike="noStrike" dirty="0">
                <a:effectLst/>
                <a:latin typeface="Roboto" pitchFamily="2" charset="0"/>
                <a:ea typeface="Roboto" pitchFamily="2" charset="0"/>
              </a:rPr>
              <a:t>ADMISSIONS</a:t>
            </a:r>
          </a:p>
          <a:p>
            <a:pPr algn="l">
              <a:buFont typeface="Arial" panose="020B0604020202020204" pitchFamily="34" charset="0"/>
              <a:buChar char="•"/>
            </a:pPr>
            <a:r>
              <a:rPr lang="en-US" sz="1300" b="0" i="0" dirty="0">
                <a:effectLst/>
                <a:latin typeface="Roboto" pitchFamily="2" charset="0"/>
                <a:ea typeface="Roboto" pitchFamily="2" charset="0"/>
              </a:rPr>
              <a:t>Florida Bar</a:t>
            </a:r>
          </a:p>
          <a:p>
            <a:pPr algn="l">
              <a:buFont typeface="Arial" panose="020B0604020202020204" pitchFamily="34" charset="0"/>
              <a:buChar char="•"/>
            </a:pPr>
            <a:r>
              <a:rPr lang="en-US" sz="1300" b="0" i="0" dirty="0">
                <a:effectLst/>
                <a:latin typeface="Roboto" pitchFamily="2" charset="0"/>
                <a:ea typeface="Roboto" pitchFamily="2" charset="0"/>
              </a:rPr>
              <a:t>United States District Court for the Southern District of Florida</a:t>
            </a:r>
          </a:p>
          <a:p>
            <a:pPr algn="l">
              <a:buFont typeface="Arial" panose="020B0604020202020204" pitchFamily="34" charset="0"/>
              <a:buChar char="•"/>
            </a:pPr>
            <a:r>
              <a:rPr lang="en-US" sz="1300" b="0" i="0" dirty="0">
                <a:effectLst/>
                <a:latin typeface="Roboto" pitchFamily="2" charset="0"/>
                <a:ea typeface="Roboto" pitchFamily="2" charset="0"/>
              </a:rPr>
              <a:t>United States District Court for the Middle District of Florida</a:t>
            </a:r>
          </a:p>
          <a:p>
            <a:pPr>
              <a:buFont typeface="Arial" panose="020B0604020202020204" pitchFamily="34" charset="0"/>
              <a:buChar char="•"/>
            </a:pPr>
            <a:r>
              <a:rPr lang="en-US" sz="1300" dirty="0">
                <a:latin typeface="Roboto" pitchFamily="2" charset="0"/>
                <a:ea typeface="Roboto" pitchFamily="2" charset="0"/>
              </a:rPr>
              <a:t>United States District Court for the Northern District of Florida</a:t>
            </a:r>
          </a:p>
          <a:p>
            <a:pPr>
              <a:buFont typeface="Arial" panose="020B0604020202020204" pitchFamily="34" charset="0"/>
              <a:buChar char="•"/>
            </a:pPr>
            <a:r>
              <a:rPr lang="en-US" sz="1300" dirty="0">
                <a:latin typeface="Roboto" pitchFamily="2" charset="0"/>
                <a:ea typeface="Roboto" pitchFamily="2" charset="0"/>
              </a:rPr>
              <a:t>Eleventh Circuit Court of Appeals</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0871" t="5025" r="35751" b="263"/>
          <a:stretch/>
        </p:blipFill>
        <p:spPr>
          <a:xfrm>
            <a:off x="-41003" y="10758"/>
            <a:ext cx="4185995" cy="6847241"/>
          </a:xfrm>
          <a:prstGeom prst="rect">
            <a:avLst/>
          </a:prstGeom>
        </p:spPr>
      </p:pic>
    </p:spTree>
    <p:extLst>
      <p:ext uri="{BB962C8B-B14F-4D97-AF65-F5344CB8AC3E}">
        <p14:creationId xmlns:p14="http://schemas.microsoft.com/office/powerpoint/2010/main" val="345695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E3EB-6DC7-46EC-9C0C-B3CF2C042C0E}"/>
              </a:ext>
            </a:extLst>
          </p:cNvPr>
          <p:cNvSpPr>
            <a:spLocks noGrp="1"/>
          </p:cNvSpPr>
          <p:nvPr>
            <p:ph type="title"/>
          </p:nvPr>
        </p:nvSpPr>
        <p:spPr>
          <a:xfrm>
            <a:off x="4702629" y="256692"/>
            <a:ext cx="7489371" cy="945007"/>
          </a:xfrm>
        </p:spPr>
        <p:txBody>
          <a:bodyPr anchor="b">
            <a:normAutofit fontScale="90000"/>
          </a:bodyPr>
          <a:lstStyle/>
          <a:p>
            <a:r>
              <a:rPr lang="en-US" sz="2800" dirty="0">
                <a:latin typeface="Roboto" pitchFamily="2" charset="0"/>
                <a:ea typeface="Roboto" pitchFamily="2" charset="0"/>
              </a:rPr>
              <a:t>April Hosford Stone</a:t>
            </a:r>
            <a:br>
              <a:rPr lang="en-US" sz="2800" dirty="0">
                <a:latin typeface="Roboto" pitchFamily="2" charset="0"/>
                <a:ea typeface="Roboto" pitchFamily="2" charset="0"/>
              </a:rPr>
            </a:br>
            <a:r>
              <a:rPr lang="en-US" sz="1600" b="1" dirty="0">
                <a:effectLst/>
                <a:latin typeface="Roboto" pitchFamily="2" charset="0"/>
                <a:ea typeface="Roboto" pitchFamily="2" charset="0"/>
                <a:cs typeface="Times New Roman" panose="02020603050405020304" pitchFamily="18" charset="0"/>
              </a:rPr>
              <a:t>Associate</a:t>
            </a:r>
            <a:br>
              <a:rPr lang="en-US" sz="1600" b="1" dirty="0">
                <a:effectLst/>
                <a:latin typeface="Roboto" pitchFamily="2" charset="0"/>
                <a:ea typeface="Roboto" pitchFamily="2" charset="0"/>
                <a:cs typeface="Times New Roman" panose="02020603050405020304" pitchFamily="18" charset="0"/>
              </a:rPr>
            </a:br>
            <a:r>
              <a:rPr lang="en-US" sz="1600" u="sng" dirty="0">
                <a:latin typeface="Roboto" pitchFamily="2" charset="0"/>
                <a:ea typeface="Roboto" pitchFamily="2" charset="0"/>
                <a:cs typeface="Times New Roman" panose="02020603050405020304" pitchFamily="18" charset="0"/>
                <a:hlinkClick r:id="rId2"/>
              </a:rPr>
              <a:t>ahs</a:t>
            </a:r>
            <a:r>
              <a:rPr lang="en-US" sz="1600" u="sng" dirty="0">
                <a:effectLst/>
                <a:latin typeface="Roboto" pitchFamily="2" charset="0"/>
                <a:ea typeface="Roboto" pitchFamily="2" charset="0"/>
                <a:cs typeface="Times New Roman" panose="02020603050405020304" pitchFamily="18" charset="0"/>
                <a:hlinkClick r:id="rId2"/>
              </a:rPr>
              <a:t>@agentislaw.com</a:t>
            </a:r>
            <a:br>
              <a:rPr lang="en-US" sz="1600" u="sng" dirty="0">
                <a:effectLst/>
                <a:latin typeface="Roboto" pitchFamily="2" charset="0"/>
                <a:ea typeface="Roboto" pitchFamily="2" charset="0"/>
                <a:cs typeface="Times New Roman" panose="02020603050405020304" pitchFamily="18" charset="0"/>
              </a:rPr>
            </a:br>
            <a:endParaRPr lang="en-US" sz="2800" dirty="0">
              <a:latin typeface="Roboto" pitchFamily="2" charset="0"/>
              <a:ea typeface="Roboto" pitchFamily="2" charset="0"/>
            </a:endParaRPr>
          </a:p>
        </p:txBody>
      </p:sp>
      <p:sp>
        <p:nvSpPr>
          <p:cNvPr id="3" name="Content Placeholder 2">
            <a:extLst>
              <a:ext uri="{FF2B5EF4-FFF2-40B4-BE49-F238E27FC236}">
                <a16:creationId xmlns:a16="http://schemas.microsoft.com/office/drawing/2014/main" id="{65D19BD0-8956-49A1-9826-4A9BB46A13D4}"/>
              </a:ext>
            </a:extLst>
          </p:cNvPr>
          <p:cNvSpPr>
            <a:spLocks noGrp="1"/>
          </p:cNvSpPr>
          <p:nvPr>
            <p:ph idx="1"/>
          </p:nvPr>
        </p:nvSpPr>
        <p:spPr>
          <a:xfrm>
            <a:off x="4702628" y="2227804"/>
            <a:ext cx="4702609" cy="4545874"/>
          </a:xfrm>
        </p:spPr>
        <p:txBody>
          <a:bodyPr>
            <a:normAutofit/>
          </a:bodyPr>
          <a:lstStyle/>
          <a:p>
            <a:pPr marL="0" marR="0" indent="0">
              <a:lnSpc>
                <a:spcPct val="120000"/>
              </a:lnSpc>
              <a:spcBef>
                <a:spcPts val="0"/>
              </a:spcBef>
              <a:buNone/>
            </a:pPr>
            <a:r>
              <a:rPr lang="en-US" sz="1600" b="1" dirty="0">
                <a:solidFill>
                  <a:srgbClr val="000000"/>
                </a:solidFill>
                <a:latin typeface="Roboto" pitchFamily="2" charset="0"/>
                <a:ea typeface="Roboto" pitchFamily="2" charset="0"/>
                <a:cs typeface="Times New Roman" panose="02020603050405020304" pitchFamily="18" charset="0"/>
              </a:rPr>
              <a:t>PROFESSIONAL AND COMMUNITY ACTIVITIES</a:t>
            </a:r>
          </a:p>
          <a:p>
            <a:r>
              <a:rPr lang="en-US" sz="1400" dirty="0">
                <a:latin typeface="Roboto" pitchFamily="2" charset="0"/>
                <a:ea typeface="Roboto" pitchFamily="2" charset="0"/>
              </a:rPr>
              <a:t>Member, Bankruptcy Court for the Northern, Middle, and Southern Districts of Florida</a:t>
            </a:r>
          </a:p>
          <a:p>
            <a:r>
              <a:rPr lang="en-US" sz="1400" dirty="0">
                <a:latin typeface="Roboto" pitchFamily="2" charset="0"/>
                <a:ea typeface="Roboto" pitchFamily="2" charset="0"/>
              </a:rPr>
              <a:t>Fellow, Business Law Section of the Florida Bar (Selected as a Fellow for 2019 – 2021)</a:t>
            </a:r>
          </a:p>
          <a:p>
            <a:r>
              <a:rPr lang="en-US" sz="1400" dirty="0">
                <a:latin typeface="Roboto" pitchFamily="2" charset="0"/>
                <a:ea typeface="Roboto" pitchFamily="2" charset="0"/>
              </a:rPr>
              <a:t>Task Committee Member for the Proposed Amendments to the Title Certificate Statute</a:t>
            </a:r>
          </a:p>
          <a:p>
            <a:r>
              <a:rPr lang="en-US" sz="1400" dirty="0">
                <a:latin typeface="Roboto" pitchFamily="2" charset="0"/>
                <a:ea typeface="Roboto" pitchFamily="2" charset="0"/>
              </a:rPr>
              <a:t>Drafting White Paper with Judge McEwen related to Proposed Amendments to the Florida Foreclosure Statute</a:t>
            </a:r>
          </a:p>
          <a:p>
            <a:r>
              <a:rPr lang="en-US" sz="1400" dirty="0">
                <a:latin typeface="Roboto" pitchFamily="2" charset="0"/>
                <a:ea typeface="Roboto" pitchFamily="2" charset="0"/>
              </a:rPr>
              <a:t>Speaker, American Legal &amp; Financial Network, Chapter 11 and Subchapter V (February 2020)</a:t>
            </a:r>
          </a:p>
          <a:p>
            <a:r>
              <a:rPr lang="en-US" sz="1400" dirty="0">
                <a:latin typeface="Roboto" pitchFamily="2" charset="0"/>
                <a:ea typeface="Roboto" pitchFamily="2" charset="0"/>
              </a:rPr>
              <a:t>Speaker, Information Management Network, First and Second Lien Positions (January 2020)</a:t>
            </a:r>
          </a:p>
        </p:txBody>
      </p:sp>
      <p:pic>
        <p:nvPicPr>
          <p:cNvPr id="4" name="Picture 3">
            <a:extLst>
              <a:ext uri="{FF2B5EF4-FFF2-40B4-BE49-F238E27FC236}">
                <a16:creationId xmlns:a16="http://schemas.microsoft.com/office/drawing/2014/main" id="{8F1FBCA8-BE51-41DC-BACE-A05227D4C1D9}"/>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20" y="0"/>
            <a:ext cx="4702609" cy="6858000"/>
          </a:xfrm>
          <a:prstGeom prst="rect">
            <a:avLst/>
          </a:prstGeom>
          <a:noFill/>
          <a:effectLst/>
        </p:spPr>
      </p:pic>
      <p:sp>
        <p:nvSpPr>
          <p:cNvPr id="5" name="TextBox 4">
            <a:extLst>
              <a:ext uri="{FF2B5EF4-FFF2-40B4-BE49-F238E27FC236}">
                <a16:creationId xmlns:a16="http://schemas.microsoft.com/office/drawing/2014/main" id="{E276DD0C-F402-4F83-ADA2-C0EBEFAC8091}"/>
              </a:ext>
            </a:extLst>
          </p:cNvPr>
          <p:cNvSpPr txBox="1"/>
          <p:nvPr/>
        </p:nvSpPr>
        <p:spPr>
          <a:xfrm>
            <a:off x="4702629" y="735088"/>
            <a:ext cx="7350034" cy="1492716"/>
          </a:xfrm>
          <a:prstGeom prst="rect">
            <a:avLst/>
          </a:prstGeom>
          <a:noFill/>
        </p:spPr>
        <p:txBody>
          <a:bodyPr wrap="square" rtlCol="0">
            <a:spAutoFit/>
          </a:bodyPr>
          <a:lstStyle/>
          <a:p>
            <a:pPr algn="just"/>
            <a:r>
              <a:rPr lang="en-US" sz="1250" dirty="0">
                <a:latin typeface="Roboto" pitchFamily="2" charset="0"/>
                <a:ea typeface="Roboto" pitchFamily="2" charset="0"/>
                <a:cs typeface="Times New Roman" panose="02020603050405020304" pitchFamily="18" charset="0"/>
              </a:rPr>
              <a:t>April Hosford Stone’s practice concentrates on the representation of financial institutions, mortgage servicers and other secured creditors in appellate, Chapter 7, 11, 12, and 13 bankruptcy, and litigation. Stone received her J.D. from University of Florida - Levin College of Law, where she graduated cum laude. She was a judicial intern for the Honorable Paul M. Glenn (as Chief Judge of the U.S. Bankruptcy Court for the Middle District of Florida). She graduated magna cum laude from the University of Southern California with a Bachelor of Arts in Classical Studies and Political Science.</a:t>
            </a:r>
            <a:endParaRPr lang="en-US" sz="1250" dirty="0"/>
          </a:p>
        </p:txBody>
      </p:sp>
      <p:sp>
        <p:nvSpPr>
          <p:cNvPr id="6" name="TextBox 5">
            <a:extLst>
              <a:ext uri="{FF2B5EF4-FFF2-40B4-BE49-F238E27FC236}">
                <a16:creationId xmlns:a16="http://schemas.microsoft.com/office/drawing/2014/main" id="{4853C383-1A25-4473-800F-5FCA046DDBEB}"/>
              </a:ext>
            </a:extLst>
          </p:cNvPr>
          <p:cNvSpPr txBox="1"/>
          <p:nvPr/>
        </p:nvSpPr>
        <p:spPr>
          <a:xfrm>
            <a:off x="9405241" y="2229388"/>
            <a:ext cx="2786740" cy="3093154"/>
          </a:xfrm>
          <a:prstGeom prst="rect">
            <a:avLst/>
          </a:prstGeom>
          <a:noFill/>
        </p:spPr>
        <p:txBody>
          <a:bodyPr wrap="square" rtlCol="0">
            <a:spAutoFit/>
          </a:bodyPr>
          <a:lstStyle/>
          <a:p>
            <a:pPr algn="l"/>
            <a:r>
              <a:rPr lang="en-US" sz="1300" b="1" i="0" u="none" strike="noStrike" dirty="0">
                <a:effectLst/>
                <a:latin typeface="Roboto" pitchFamily="2" charset="0"/>
                <a:ea typeface="Roboto" pitchFamily="2" charset="0"/>
              </a:rPr>
              <a:t>EDUCATION</a:t>
            </a:r>
          </a:p>
          <a:p>
            <a:pPr>
              <a:buFont typeface="Arial" panose="020B0604020202020204" pitchFamily="34" charset="0"/>
              <a:buChar char="•"/>
            </a:pPr>
            <a:r>
              <a:rPr lang="en-US" sz="1300" b="0" i="0" dirty="0">
                <a:effectLst/>
                <a:latin typeface="Roboto" pitchFamily="2" charset="0"/>
                <a:ea typeface="Roboto" pitchFamily="2" charset="0"/>
              </a:rPr>
              <a:t>J.D., </a:t>
            </a:r>
            <a:r>
              <a:rPr lang="en-US" sz="1300" dirty="0">
                <a:latin typeface="Roboto" pitchFamily="2" charset="0"/>
                <a:ea typeface="Roboto" pitchFamily="2" charset="0"/>
              </a:rPr>
              <a:t>University of Florida – Levin College of Law</a:t>
            </a:r>
            <a:endParaRPr lang="en-US" sz="1300" b="0" i="0" dirty="0">
              <a:effectLst/>
              <a:latin typeface="Roboto" pitchFamily="2" charset="0"/>
              <a:ea typeface="Roboto" pitchFamily="2" charset="0"/>
            </a:endParaRPr>
          </a:p>
          <a:p>
            <a:pPr>
              <a:buFont typeface="Arial" panose="020B0604020202020204" pitchFamily="34" charset="0"/>
              <a:buChar char="•"/>
            </a:pPr>
            <a:r>
              <a:rPr lang="en-US" sz="1300" b="0" i="0" dirty="0">
                <a:effectLst/>
                <a:latin typeface="Roboto" pitchFamily="2" charset="0"/>
                <a:ea typeface="Roboto" pitchFamily="2" charset="0"/>
              </a:rPr>
              <a:t>B.A., </a:t>
            </a:r>
            <a:r>
              <a:rPr lang="en-US" sz="1300" dirty="0">
                <a:latin typeface="Roboto" pitchFamily="2" charset="0"/>
                <a:ea typeface="Roboto" pitchFamily="2" charset="0"/>
              </a:rPr>
              <a:t>University of Southern California</a:t>
            </a:r>
            <a:endParaRPr lang="en-US" sz="1300" b="0" i="0" dirty="0">
              <a:effectLst/>
              <a:latin typeface="Roboto" pitchFamily="2" charset="0"/>
              <a:ea typeface="Roboto" pitchFamily="2" charset="0"/>
            </a:endParaRPr>
          </a:p>
          <a:p>
            <a:pPr algn="l"/>
            <a:endParaRPr lang="en-US" sz="1300" b="0" i="0" dirty="0">
              <a:effectLst/>
              <a:latin typeface="Roboto" pitchFamily="2" charset="0"/>
              <a:ea typeface="Roboto" pitchFamily="2" charset="0"/>
            </a:endParaRPr>
          </a:p>
          <a:p>
            <a:pPr algn="l"/>
            <a:r>
              <a:rPr lang="en-US" sz="1300" b="1" i="0" u="none" strike="noStrike" dirty="0">
                <a:effectLst/>
                <a:latin typeface="Roboto" pitchFamily="2" charset="0"/>
                <a:ea typeface="Roboto" pitchFamily="2" charset="0"/>
              </a:rPr>
              <a:t>ADMISSIONS</a:t>
            </a:r>
          </a:p>
          <a:p>
            <a:pPr algn="l">
              <a:buFont typeface="Arial" panose="020B0604020202020204" pitchFamily="34" charset="0"/>
              <a:buChar char="•"/>
            </a:pPr>
            <a:r>
              <a:rPr lang="en-US" sz="1300" b="0" i="0" dirty="0">
                <a:effectLst/>
                <a:latin typeface="Roboto" pitchFamily="2" charset="0"/>
                <a:ea typeface="Roboto" pitchFamily="2" charset="0"/>
              </a:rPr>
              <a:t>Florida Bar</a:t>
            </a:r>
          </a:p>
          <a:p>
            <a:pPr algn="l">
              <a:buFont typeface="Arial" panose="020B0604020202020204" pitchFamily="34" charset="0"/>
              <a:buChar char="•"/>
            </a:pPr>
            <a:r>
              <a:rPr lang="en-US" sz="1300" b="0" i="0" dirty="0">
                <a:effectLst/>
                <a:latin typeface="Roboto" pitchFamily="2" charset="0"/>
                <a:ea typeface="Roboto" pitchFamily="2" charset="0"/>
              </a:rPr>
              <a:t>United States District Court for the Southern District of Florida</a:t>
            </a:r>
          </a:p>
          <a:p>
            <a:pPr algn="l">
              <a:buFont typeface="Arial" panose="020B0604020202020204" pitchFamily="34" charset="0"/>
              <a:buChar char="•"/>
            </a:pPr>
            <a:r>
              <a:rPr lang="en-US" sz="1300" b="0" i="0" dirty="0">
                <a:effectLst/>
                <a:latin typeface="Roboto" pitchFamily="2" charset="0"/>
                <a:ea typeface="Roboto" pitchFamily="2" charset="0"/>
              </a:rPr>
              <a:t>United States District Court for the Middle District of Florida</a:t>
            </a:r>
          </a:p>
          <a:p>
            <a:pPr>
              <a:buFont typeface="Arial" panose="020B0604020202020204" pitchFamily="34" charset="0"/>
              <a:buChar char="•"/>
            </a:pPr>
            <a:endParaRPr lang="en-US" sz="1300" dirty="0">
              <a:latin typeface="Roboto" pitchFamily="2" charset="0"/>
              <a:ea typeface="Roboto" pitchFamily="2" charset="0"/>
            </a:endParaRPr>
          </a:p>
          <a:p>
            <a:pPr>
              <a:buFont typeface="Arial" panose="020B0604020202020204" pitchFamily="34" charset="0"/>
              <a:buChar char="•"/>
            </a:pPr>
            <a:r>
              <a:rPr lang="en-US" sz="1300" dirty="0">
                <a:latin typeface="Roboto" pitchFamily="2" charset="0"/>
                <a:ea typeface="Roboto" pitchFamily="2" charset="0"/>
              </a:rPr>
              <a:t>United States District Court for the Northern District of Florida</a:t>
            </a:r>
            <a:endParaRPr lang="en-US" sz="1300" b="0" i="0" dirty="0">
              <a:effectLst/>
              <a:latin typeface="Roboto" pitchFamily="2" charset="0"/>
              <a:ea typeface="Roboto" pitchFamily="2" charset="0"/>
            </a:endParaRPr>
          </a:p>
        </p:txBody>
      </p:sp>
    </p:spTree>
    <p:extLst>
      <p:ext uri="{BB962C8B-B14F-4D97-AF65-F5344CB8AC3E}">
        <p14:creationId xmlns:p14="http://schemas.microsoft.com/office/powerpoint/2010/main" val="1118758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E3EB-6DC7-46EC-9C0C-B3CF2C042C0E}"/>
              </a:ext>
            </a:extLst>
          </p:cNvPr>
          <p:cNvSpPr>
            <a:spLocks noGrp="1"/>
          </p:cNvSpPr>
          <p:nvPr>
            <p:ph type="title"/>
          </p:nvPr>
        </p:nvSpPr>
        <p:spPr>
          <a:xfrm>
            <a:off x="4702629" y="256692"/>
            <a:ext cx="7489371" cy="945007"/>
          </a:xfrm>
        </p:spPr>
        <p:txBody>
          <a:bodyPr anchor="b">
            <a:normAutofit fontScale="90000"/>
          </a:bodyPr>
          <a:lstStyle/>
          <a:p>
            <a:r>
              <a:rPr lang="en-US" sz="2800" dirty="0">
                <a:latin typeface="Roboto" pitchFamily="2" charset="0"/>
                <a:ea typeface="Roboto" pitchFamily="2" charset="0"/>
              </a:rPr>
              <a:t>Daniel D. Sparks</a:t>
            </a:r>
            <a:br>
              <a:rPr lang="en-US" sz="2800" dirty="0">
                <a:latin typeface="Roboto" pitchFamily="2" charset="0"/>
                <a:ea typeface="Roboto" pitchFamily="2" charset="0"/>
              </a:rPr>
            </a:br>
            <a:r>
              <a:rPr lang="en-US" sz="1600" b="1" dirty="0">
                <a:effectLst/>
                <a:latin typeface="Roboto" pitchFamily="2" charset="0"/>
                <a:ea typeface="Roboto" pitchFamily="2" charset="0"/>
                <a:cs typeface="Times New Roman" panose="02020603050405020304" pitchFamily="18" charset="0"/>
              </a:rPr>
              <a:t>Partner</a:t>
            </a:r>
            <a:br>
              <a:rPr lang="en-US" sz="1600" b="1" dirty="0">
                <a:effectLst/>
                <a:latin typeface="Roboto" pitchFamily="2" charset="0"/>
                <a:ea typeface="Roboto" pitchFamily="2" charset="0"/>
                <a:cs typeface="Times New Roman" panose="02020603050405020304" pitchFamily="18" charset="0"/>
              </a:rPr>
            </a:br>
            <a:r>
              <a:rPr lang="en-US" sz="1600" u="sng" dirty="0">
                <a:effectLst/>
                <a:latin typeface="Roboto" pitchFamily="2" charset="0"/>
                <a:ea typeface="Roboto" pitchFamily="2" charset="0"/>
                <a:cs typeface="Times New Roman" panose="02020603050405020304" pitchFamily="18" charset="0"/>
                <a:hlinkClick r:id="rId2"/>
              </a:rPr>
              <a:t>ddsparks@csattorneys.com</a:t>
            </a:r>
            <a:r>
              <a:rPr lang="en-US" sz="1600" u="sng" dirty="0">
                <a:effectLst/>
                <a:latin typeface="Roboto" pitchFamily="2" charset="0"/>
                <a:ea typeface="Roboto" pitchFamily="2" charset="0"/>
                <a:cs typeface="Times New Roman" panose="02020603050405020304" pitchFamily="18" charset="0"/>
              </a:rPr>
              <a:t> </a:t>
            </a:r>
            <a:br>
              <a:rPr lang="en-US" sz="1600" u="sng" dirty="0">
                <a:effectLst/>
                <a:latin typeface="Roboto" pitchFamily="2" charset="0"/>
                <a:ea typeface="Roboto" pitchFamily="2" charset="0"/>
                <a:cs typeface="Times New Roman" panose="02020603050405020304" pitchFamily="18" charset="0"/>
              </a:rPr>
            </a:br>
            <a:endParaRPr lang="en-US" sz="2800" dirty="0">
              <a:latin typeface="Roboto" pitchFamily="2" charset="0"/>
              <a:ea typeface="Roboto" pitchFamily="2" charset="0"/>
            </a:endParaRPr>
          </a:p>
        </p:txBody>
      </p:sp>
      <p:sp>
        <p:nvSpPr>
          <p:cNvPr id="3" name="Content Placeholder 2">
            <a:extLst>
              <a:ext uri="{FF2B5EF4-FFF2-40B4-BE49-F238E27FC236}">
                <a16:creationId xmlns:a16="http://schemas.microsoft.com/office/drawing/2014/main" id="{65D19BD0-8956-49A1-9826-4A9BB46A13D4}"/>
              </a:ext>
            </a:extLst>
          </p:cNvPr>
          <p:cNvSpPr>
            <a:spLocks noGrp="1"/>
          </p:cNvSpPr>
          <p:nvPr>
            <p:ph idx="1"/>
          </p:nvPr>
        </p:nvSpPr>
        <p:spPr>
          <a:xfrm>
            <a:off x="4571994" y="2333893"/>
            <a:ext cx="5338360" cy="4767933"/>
          </a:xfrm>
        </p:spPr>
        <p:txBody>
          <a:bodyPr>
            <a:noAutofit/>
          </a:bodyPr>
          <a:lstStyle/>
          <a:p>
            <a:pPr marL="0" marR="0" indent="0">
              <a:lnSpc>
                <a:spcPct val="100000"/>
              </a:lnSpc>
              <a:spcBef>
                <a:spcPts val="0"/>
              </a:spcBef>
              <a:buNone/>
            </a:pPr>
            <a:r>
              <a:rPr lang="en-US" sz="1300" b="1" dirty="0">
                <a:solidFill>
                  <a:srgbClr val="000000"/>
                </a:solidFill>
                <a:effectLst/>
                <a:latin typeface="Roboto" pitchFamily="2" charset="0"/>
                <a:ea typeface="Roboto" pitchFamily="2" charset="0"/>
                <a:cs typeface="Times New Roman" panose="02020603050405020304" pitchFamily="18" charset="0"/>
              </a:rPr>
              <a:t>AWARDS &amp; RECOGNITIONS</a:t>
            </a:r>
            <a:endParaRPr lang="en-US" sz="1300" dirty="0">
              <a:effectLst/>
              <a:latin typeface="Roboto" pitchFamily="2" charset="0"/>
              <a:ea typeface="Roboto" pitchFamily="2" charset="0"/>
              <a:cs typeface="Times New Roman" panose="02020603050405020304" pitchFamily="18" charset="0"/>
            </a:endParaRPr>
          </a:p>
          <a:p>
            <a:pPr marL="112713" marR="0" lvl="0" indent="-112713" algn="just">
              <a:lnSpc>
                <a:spcPct val="100000"/>
              </a:lnSpc>
              <a:spcBef>
                <a:spcPts val="0"/>
              </a:spcBef>
              <a:buSzPts val="1000"/>
              <a:buFont typeface="Symbol" panose="05050102010706020507" pitchFamily="18" charset="2"/>
              <a:buChar char=""/>
              <a:tabLst>
                <a:tab pos="2400300" algn="l"/>
                <a:tab pos="2628900" algn="l"/>
              </a:tabLst>
            </a:pPr>
            <a:r>
              <a:rPr lang="en-US" sz="1300" dirty="0">
                <a:solidFill>
                  <a:srgbClr val="000000"/>
                </a:solidFill>
                <a:effectLst/>
                <a:latin typeface="Roboto" pitchFamily="2" charset="0"/>
                <a:ea typeface="Roboto" pitchFamily="2" charset="0"/>
                <a:cs typeface="Times New Roman" panose="02020603050405020304" pitchFamily="18" charset="0"/>
              </a:rPr>
              <a:t>AV® Preeminent Peer Review Rating from Martindale-Hubbell</a:t>
            </a:r>
          </a:p>
          <a:p>
            <a:pPr marL="112713" marR="0" lvl="0" indent="-112713" algn="just">
              <a:lnSpc>
                <a:spcPct val="100000"/>
              </a:lnSpc>
              <a:spcBef>
                <a:spcPts val="0"/>
              </a:spcBef>
              <a:buSzPts val="1000"/>
              <a:buFont typeface="Symbol" panose="05050102010706020507" pitchFamily="18" charset="2"/>
              <a:buChar char=""/>
              <a:tabLst>
                <a:tab pos="2400300" algn="l"/>
                <a:tab pos="2628900" algn="l"/>
              </a:tabLst>
            </a:pPr>
            <a:r>
              <a:rPr lang="en-US" sz="1300" dirty="0">
                <a:solidFill>
                  <a:srgbClr val="000000"/>
                </a:solidFill>
                <a:effectLst/>
                <a:latin typeface="Roboto" pitchFamily="2" charset="0"/>
                <a:ea typeface="Roboto" pitchFamily="2" charset="0"/>
                <a:cs typeface="Times New Roman" panose="02020603050405020304" pitchFamily="18" charset="0"/>
              </a:rPr>
              <a:t>Recognized in Chambers USA for Bankruptcy/Restructuring: Alabama</a:t>
            </a:r>
          </a:p>
          <a:p>
            <a:pPr marL="112713" marR="0" lvl="0" indent="-112713" algn="just">
              <a:lnSpc>
                <a:spcPct val="100000"/>
              </a:lnSpc>
              <a:spcBef>
                <a:spcPts val="0"/>
              </a:spcBef>
              <a:buSzPts val="1000"/>
              <a:buFont typeface="Symbol" panose="05050102010706020507" pitchFamily="18" charset="2"/>
              <a:buChar char=""/>
              <a:tabLst>
                <a:tab pos="2400300" algn="l"/>
                <a:tab pos="2628900" algn="l"/>
              </a:tabLst>
            </a:pPr>
            <a:r>
              <a:rPr lang="en-US" sz="1300" dirty="0">
                <a:solidFill>
                  <a:srgbClr val="000000"/>
                </a:solidFill>
                <a:effectLst/>
                <a:latin typeface="Roboto" pitchFamily="2" charset="0"/>
                <a:ea typeface="Roboto" pitchFamily="2" charset="0"/>
                <a:cs typeface="Times New Roman" panose="02020603050405020304" pitchFamily="18" charset="0"/>
              </a:rPr>
              <a:t>Selected by The Best Lawyers in America® in 2018 as “Lawyer of the Year” for Bankruptcy &amp; Creditor Debtor Rights/Insolvency &amp; Reorganization Law</a:t>
            </a:r>
          </a:p>
          <a:p>
            <a:pPr marL="112713" marR="0" lvl="0" indent="-112713" algn="just">
              <a:lnSpc>
                <a:spcPct val="100000"/>
              </a:lnSpc>
              <a:spcBef>
                <a:spcPts val="0"/>
              </a:spcBef>
              <a:buSzPts val="1000"/>
              <a:buFont typeface="Symbol" panose="05050102010706020507" pitchFamily="18" charset="2"/>
              <a:buChar char=""/>
              <a:tabLst>
                <a:tab pos="2400300" algn="l"/>
                <a:tab pos="2628900" algn="l"/>
              </a:tabLst>
            </a:pPr>
            <a:r>
              <a:rPr lang="en-US" sz="1300" dirty="0">
                <a:solidFill>
                  <a:srgbClr val="000000"/>
                </a:solidFill>
                <a:effectLst/>
                <a:latin typeface="Roboto" pitchFamily="2" charset="0"/>
                <a:ea typeface="Roboto" pitchFamily="2" charset="0"/>
                <a:cs typeface="Times New Roman" panose="02020603050405020304" pitchFamily="18" charset="0"/>
              </a:rPr>
              <a:t>Selected for inclusion in The Best Lawyers in America® 2009 thru 2021 in the fields of Banking and Finance Law; 2009 thru 2011 Litigation – Banking and Finance, Litigation – Bankruptcy, Mortgage Banking Foreclosure Law; 2009 – 2010 Bankruptcy and Creditor Debtor Rights/Insolvency and Reorganization Law; Commercial Litigation 2009</a:t>
            </a:r>
          </a:p>
          <a:p>
            <a:pPr marL="112713" marR="0" lvl="0" indent="-112713" algn="just">
              <a:lnSpc>
                <a:spcPct val="100000"/>
              </a:lnSpc>
              <a:spcBef>
                <a:spcPts val="0"/>
              </a:spcBef>
              <a:buSzPts val="1000"/>
              <a:buFont typeface="Symbol" panose="05050102010706020507" pitchFamily="18" charset="2"/>
              <a:buChar char=""/>
              <a:tabLst>
                <a:tab pos="2400300" algn="l"/>
                <a:tab pos="2628900" algn="l"/>
              </a:tabLst>
            </a:pPr>
            <a:r>
              <a:rPr lang="en-US" sz="1300" dirty="0">
                <a:solidFill>
                  <a:srgbClr val="000000"/>
                </a:solidFill>
                <a:effectLst/>
                <a:latin typeface="Roboto" pitchFamily="2" charset="0"/>
                <a:ea typeface="Roboto" pitchFamily="2" charset="0"/>
                <a:cs typeface="Times New Roman" panose="02020603050405020304" pitchFamily="18" charset="0"/>
              </a:rPr>
              <a:t>Selected for inclusion in Alabama Super Lawyers® Top 50 Attorneys in Alabama and Top 50 Attorneys in Birmingham</a:t>
            </a:r>
          </a:p>
          <a:p>
            <a:pPr marL="112713" marR="0" lvl="0" indent="-112713" algn="just">
              <a:lnSpc>
                <a:spcPct val="100000"/>
              </a:lnSpc>
              <a:spcBef>
                <a:spcPts val="0"/>
              </a:spcBef>
              <a:buSzPts val="1000"/>
              <a:buFont typeface="Symbol" panose="05050102010706020507" pitchFamily="18" charset="2"/>
              <a:buChar char=""/>
              <a:tabLst>
                <a:tab pos="2400300" algn="l"/>
                <a:tab pos="2628900" algn="l"/>
              </a:tabLst>
            </a:pPr>
            <a:r>
              <a:rPr lang="en-US" sz="1300" dirty="0">
                <a:solidFill>
                  <a:srgbClr val="000000"/>
                </a:solidFill>
                <a:effectLst/>
                <a:latin typeface="Roboto" pitchFamily="2" charset="0"/>
                <a:ea typeface="Roboto" pitchFamily="2" charset="0"/>
                <a:cs typeface="Times New Roman" panose="02020603050405020304" pitchFamily="18" charset="0"/>
              </a:rPr>
              <a:t>Selected for inclusion in Alabama Super Lawyers® in the field of Bankruptcy and Creditor/Debtor Rights; in Mid-South Region Super Lawyers in 2016-2019 in the field of Bankruptcy, Business</a:t>
            </a:r>
          </a:p>
          <a:p>
            <a:pPr marL="112713" marR="0" lvl="0" indent="-112713" algn="just">
              <a:lnSpc>
                <a:spcPct val="100000"/>
              </a:lnSpc>
              <a:spcBef>
                <a:spcPts val="0"/>
              </a:spcBef>
              <a:buSzPts val="1000"/>
              <a:buFont typeface="Symbol" panose="05050102010706020507" pitchFamily="18" charset="2"/>
              <a:buChar char=""/>
              <a:tabLst>
                <a:tab pos="2400300" algn="l"/>
                <a:tab pos="2628900" algn="l"/>
              </a:tabLst>
            </a:pPr>
            <a:r>
              <a:rPr lang="en-US" sz="1300" dirty="0">
                <a:solidFill>
                  <a:srgbClr val="000000"/>
                </a:solidFill>
                <a:effectLst/>
                <a:latin typeface="Roboto" pitchFamily="2" charset="0"/>
                <a:ea typeface="Roboto" pitchFamily="2" charset="0"/>
                <a:cs typeface="Times New Roman" panose="02020603050405020304" pitchFamily="18" charset="0"/>
              </a:rPr>
              <a:t>Listed as one of the Birmingham Business Journal’s “Best of the Birmingham Bar”</a:t>
            </a:r>
          </a:p>
          <a:p>
            <a:pPr marL="112713" marR="0" lvl="0" indent="-112713" algn="just">
              <a:lnSpc>
                <a:spcPct val="100000"/>
              </a:lnSpc>
              <a:spcBef>
                <a:spcPts val="0"/>
              </a:spcBef>
              <a:buSzPts val="1000"/>
              <a:buFont typeface="Symbol" panose="05050102010706020507" pitchFamily="18" charset="2"/>
              <a:buChar char=""/>
              <a:tabLst>
                <a:tab pos="2400300" algn="l"/>
                <a:tab pos="2628900" algn="l"/>
              </a:tabLst>
            </a:pPr>
            <a:r>
              <a:rPr lang="en-US" sz="1300" dirty="0">
                <a:solidFill>
                  <a:srgbClr val="000000"/>
                </a:solidFill>
                <a:effectLst/>
                <a:latin typeface="Roboto" pitchFamily="2" charset="0"/>
                <a:ea typeface="Roboto" pitchFamily="2" charset="0"/>
                <a:cs typeface="Times New Roman" panose="02020603050405020304" pitchFamily="18" charset="0"/>
              </a:rPr>
              <a:t>Listed as “Top Attorney” in fields of banking and bankruptcy for Birmingham Magazine</a:t>
            </a:r>
          </a:p>
        </p:txBody>
      </p:sp>
      <p:pic>
        <p:nvPicPr>
          <p:cNvPr id="4" name="Picture 3">
            <a:extLst>
              <a:ext uri="{FF2B5EF4-FFF2-40B4-BE49-F238E27FC236}">
                <a16:creationId xmlns:a16="http://schemas.microsoft.com/office/drawing/2014/main" id="{8F1FBCA8-BE51-41DC-BACE-A05227D4C1D9}"/>
              </a:ext>
            </a:extLst>
          </p:cNvPr>
          <p:cNvPicPr/>
          <p:nvPr/>
        </p:nvPicPr>
        <p:blipFill>
          <a:blip r:embed="rId3">
            <a:extLst>
              <a:ext uri="{28A0092B-C50C-407E-A947-70E740481C1C}">
                <a14:useLocalDpi xmlns:a14="http://schemas.microsoft.com/office/drawing/2010/main" val="0"/>
              </a:ext>
            </a:extLst>
          </a:blip>
          <a:srcRect l="2684" r="2684"/>
          <a:stretch/>
        </p:blipFill>
        <p:spPr bwMode="auto">
          <a:xfrm>
            <a:off x="20" y="10"/>
            <a:ext cx="4635571" cy="6857990"/>
          </a:xfrm>
          <a:prstGeom prst="rect">
            <a:avLst/>
          </a:prstGeom>
          <a:noFill/>
          <a:effectLst/>
        </p:spPr>
      </p:pic>
      <p:sp>
        <p:nvSpPr>
          <p:cNvPr id="5" name="TextBox 4">
            <a:extLst>
              <a:ext uri="{FF2B5EF4-FFF2-40B4-BE49-F238E27FC236}">
                <a16:creationId xmlns:a16="http://schemas.microsoft.com/office/drawing/2014/main" id="{E276DD0C-F402-4F83-ADA2-C0EBEFAC8091}"/>
              </a:ext>
            </a:extLst>
          </p:cNvPr>
          <p:cNvSpPr txBox="1"/>
          <p:nvPr/>
        </p:nvSpPr>
        <p:spPr>
          <a:xfrm>
            <a:off x="4676503" y="773667"/>
            <a:ext cx="7350034" cy="1384995"/>
          </a:xfrm>
          <a:prstGeom prst="rect">
            <a:avLst/>
          </a:prstGeom>
          <a:noFill/>
        </p:spPr>
        <p:txBody>
          <a:bodyPr wrap="square" rtlCol="0">
            <a:spAutoFit/>
          </a:bodyPr>
          <a:lstStyle/>
          <a:p>
            <a:pPr algn="just"/>
            <a:r>
              <a:rPr lang="en-US" sz="1200" dirty="0">
                <a:latin typeface="Roboto" pitchFamily="2" charset="0"/>
                <a:ea typeface="Roboto" pitchFamily="2" charset="0"/>
              </a:rPr>
              <a:t>Dan Sparks is head of Christian &amp; Small’s Creditor &amp; Lender Rights Practice Group. He focuses his practice in the areas of bankruptcy and business litigation involving creditors’ rights, consumer finance, lender liability, commercial contracts, and injunctive relief. Dan represents commercial lenders, debt buyers, corporations, Trustees, individuals and other secured and unsecured creditors in all aspects of commercial litigation, loan workouts, restructurings and closings, asset recovery, foreclosure, and adversary proceedings in bankruptcy. He spends a significant amount of his time representing creditors in all bankruptcy courts in Alabama and the Southeast.</a:t>
            </a:r>
          </a:p>
        </p:txBody>
      </p:sp>
      <p:sp>
        <p:nvSpPr>
          <p:cNvPr id="6" name="TextBox 5">
            <a:extLst>
              <a:ext uri="{FF2B5EF4-FFF2-40B4-BE49-F238E27FC236}">
                <a16:creationId xmlns:a16="http://schemas.microsoft.com/office/drawing/2014/main" id="{4853C383-1A25-4473-800F-5FCA046DDBEB}"/>
              </a:ext>
            </a:extLst>
          </p:cNvPr>
          <p:cNvSpPr txBox="1"/>
          <p:nvPr/>
        </p:nvSpPr>
        <p:spPr>
          <a:xfrm>
            <a:off x="9840696" y="2333893"/>
            <a:ext cx="2438394" cy="3693319"/>
          </a:xfrm>
          <a:prstGeom prst="rect">
            <a:avLst/>
          </a:prstGeom>
          <a:noFill/>
        </p:spPr>
        <p:txBody>
          <a:bodyPr wrap="square" rtlCol="0">
            <a:spAutoFit/>
          </a:bodyPr>
          <a:lstStyle/>
          <a:p>
            <a:pPr algn="l"/>
            <a:r>
              <a:rPr lang="en-US" sz="1300" b="1" i="0" u="none" strike="noStrike" dirty="0">
                <a:effectLst/>
                <a:latin typeface="Roboto" pitchFamily="2" charset="0"/>
                <a:ea typeface="Roboto" pitchFamily="2" charset="0"/>
              </a:rPr>
              <a:t>EDUCATION</a:t>
            </a:r>
          </a:p>
          <a:p>
            <a:pPr algn="l">
              <a:buFont typeface="Arial" panose="020B0604020202020204" pitchFamily="34" charset="0"/>
              <a:buChar char="•"/>
            </a:pPr>
            <a:r>
              <a:rPr lang="en-US" sz="1300" b="0" i="0" dirty="0">
                <a:effectLst/>
                <a:latin typeface="Roboto" pitchFamily="2" charset="0"/>
                <a:ea typeface="Roboto" pitchFamily="2" charset="0"/>
              </a:rPr>
              <a:t>J.D., Samford University Cumberland School of Law</a:t>
            </a:r>
          </a:p>
          <a:p>
            <a:pPr algn="l">
              <a:buFont typeface="Arial" panose="020B0604020202020204" pitchFamily="34" charset="0"/>
              <a:buChar char="•"/>
            </a:pPr>
            <a:r>
              <a:rPr lang="en-US" sz="1300" b="0" i="0" dirty="0">
                <a:effectLst/>
                <a:latin typeface="Roboto" pitchFamily="2" charset="0"/>
                <a:ea typeface="Roboto" pitchFamily="2" charset="0"/>
              </a:rPr>
              <a:t>B.A., University of Georgia</a:t>
            </a:r>
          </a:p>
          <a:p>
            <a:pPr algn="l"/>
            <a:endParaRPr lang="en-US" sz="1300" b="0" i="0" dirty="0">
              <a:effectLst/>
              <a:latin typeface="Roboto" pitchFamily="2" charset="0"/>
              <a:ea typeface="Roboto" pitchFamily="2" charset="0"/>
            </a:endParaRPr>
          </a:p>
          <a:p>
            <a:pPr algn="l"/>
            <a:r>
              <a:rPr lang="en-US" sz="1300" b="1" i="0" u="none" strike="noStrike" dirty="0">
                <a:effectLst/>
                <a:latin typeface="Roboto" pitchFamily="2" charset="0"/>
                <a:ea typeface="Roboto" pitchFamily="2" charset="0"/>
              </a:rPr>
              <a:t>ADMISSIONS</a:t>
            </a:r>
          </a:p>
          <a:p>
            <a:pPr algn="l">
              <a:buFont typeface="Arial" panose="020B0604020202020204" pitchFamily="34" charset="0"/>
              <a:buChar char="•"/>
            </a:pPr>
            <a:r>
              <a:rPr lang="en-US" sz="1300" b="0" i="0" dirty="0">
                <a:effectLst/>
                <a:latin typeface="Roboto" pitchFamily="2" charset="0"/>
                <a:ea typeface="Roboto" pitchFamily="2" charset="0"/>
              </a:rPr>
              <a:t>Alabama Bar</a:t>
            </a:r>
          </a:p>
          <a:p>
            <a:pPr algn="l">
              <a:buFont typeface="Arial" panose="020B0604020202020204" pitchFamily="34" charset="0"/>
              <a:buChar char="•"/>
            </a:pPr>
            <a:r>
              <a:rPr lang="en-US" sz="1300" dirty="0">
                <a:latin typeface="Roboto" pitchFamily="2" charset="0"/>
                <a:ea typeface="Roboto" pitchFamily="2" charset="0"/>
              </a:rPr>
              <a:t>Georgia Bar</a:t>
            </a:r>
            <a:endParaRPr lang="en-US" sz="1300" b="0" i="0" dirty="0">
              <a:effectLst/>
              <a:latin typeface="Roboto" pitchFamily="2" charset="0"/>
              <a:ea typeface="Roboto" pitchFamily="2" charset="0"/>
            </a:endParaRPr>
          </a:p>
          <a:p>
            <a:pPr algn="l">
              <a:buFont typeface="Arial" panose="020B0604020202020204" pitchFamily="34" charset="0"/>
              <a:buChar char="•"/>
            </a:pPr>
            <a:r>
              <a:rPr lang="en-US" sz="1300" b="0" i="0" dirty="0">
                <a:effectLst/>
                <a:latin typeface="Roboto" pitchFamily="2" charset="0"/>
                <a:ea typeface="Roboto" pitchFamily="2" charset="0"/>
              </a:rPr>
              <a:t>U.S. Court of Appeals, 11th Circuit</a:t>
            </a:r>
          </a:p>
          <a:p>
            <a:pPr algn="l">
              <a:buFont typeface="Arial" panose="020B0604020202020204" pitchFamily="34" charset="0"/>
              <a:buChar char="•"/>
            </a:pPr>
            <a:r>
              <a:rPr lang="en-US" sz="1300" b="0" i="0" dirty="0">
                <a:effectLst/>
                <a:latin typeface="Roboto" pitchFamily="2" charset="0"/>
                <a:ea typeface="Roboto" pitchFamily="2" charset="0"/>
              </a:rPr>
              <a:t>U.S. District Court, Northern District of Alabama</a:t>
            </a:r>
          </a:p>
          <a:p>
            <a:pPr algn="l">
              <a:buFont typeface="Arial" panose="020B0604020202020204" pitchFamily="34" charset="0"/>
              <a:buChar char="•"/>
            </a:pPr>
            <a:r>
              <a:rPr lang="en-US" sz="1300" b="0" i="0" dirty="0">
                <a:effectLst/>
                <a:latin typeface="Roboto" pitchFamily="2" charset="0"/>
                <a:ea typeface="Roboto" pitchFamily="2" charset="0"/>
              </a:rPr>
              <a:t>U.S. District Court, Middle District of Alabama</a:t>
            </a:r>
          </a:p>
          <a:p>
            <a:pPr algn="l">
              <a:buFont typeface="Arial" panose="020B0604020202020204" pitchFamily="34" charset="0"/>
              <a:buChar char="•"/>
            </a:pPr>
            <a:r>
              <a:rPr lang="en-US" sz="1300" b="0" i="0" dirty="0">
                <a:effectLst/>
                <a:latin typeface="Roboto" pitchFamily="2" charset="0"/>
                <a:ea typeface="Roboto" pitchFamily="2" charset="0"/>
              </a:rPr>
              <a:t>U.S. District Court, Southern District of Alabama</a:t>
            </a:r>
          </a:p>
          <a:p>
            <a:pPr algn="l">
              <a:buFont typeface="Arial" panose="020B0604020202020204" pitchFamily="34" charset="0"/>
              <a:buChar char="•"/>
            </a:pPr>
            <a:r>
              <a:rPr lang="en-US" sz="1300" b="0" i="0" dirty="0">
                <a:effectLst/>
                <a:latin typeface="Roboto" pitchFamily="2" charset="0"/>
                <a:ea typeface="Roboto" pitchFamily="2" charset="0"/>
              </a:rPr>
              <a:t>Georgia State Supreme Court</a:t>
            </a:r>
          </a:p>
          <a:p>
            <a:pPr algn="l">
              <a:buFont typeface="Arial" panose="020B0604020202020204" pitchFamily="34" charset="0"/>
              <a:buChar char="•"/>
            </a:pPr>
            <a:r>
              <a:rPr lang="en-US" sz="1300" b="0" i="0" dirty="0">
                <a:effectLst/>
                <a:latin typeface="Roboto" pitchFamily="2" charset="0"/>
                <a:ea typeface="Roboto" pitchFamily="2" charset="0"/>
              </a:rPr>
              <a:t>Georgia Court of Civil Appeals</a:t>
            </a:r>
            <a:endParaRPr lang="en-US" sz="1300" dirty="0"/>
          </a:p>
        </p:txBody>
      </p:sp>
    </p:spTree>
    <p:extLst>
      <p:ext uri="{BB962C8B-B14F-4D97-AF65-F5344CB8AC3E}">
        <p14:creationId xmlns:p14="http://schemas.microsoft.com/office/powerpoint/2010/main" val="270486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F241-14A7-4820-82FE-1BB38555FA1F}"/>
              </a:ext>
            </a:extLst>
          </p:cNvPr>
          <p:cNvSpPr>
            <a:spLocks noGrp="1"/>
          </p:cNvSpPr>
          <p:nvPr>
            <p:ph type="title"/>
          </p:nvPr>
        </p:nvSpPr>
        <p:spPr>
          <a:xfrm>
            <a:off x="838200" y="-55284"/>
            <a:ext cx="10515600" cy="1325563"/>
          </a:xfrm>
        </p:spPr>
        <p:txBody>
          <a:bodyPr/>
          <a:lstStyle/>
          <a:p>
            <a:r>
              <a:rPr lang="en-US" b="1" dirty="0"/>
              <a:t>Eligibility to elect</a:t>
            </a:r>
          </a:p>
        </p:txBody>
      </p:sp>
      <p:sp>
        <p:nvSpPr>
          <p:cNvPr id="3" name="Content Placeholder 2">
            <a:extLst>
              <a:ext uri="{FF2B5EF4-FFF2-40B4-BE49-F238E27FC236}">
                <a16:creationId xmlns:a16="http://schemas.microsoft.com/office/drawing/2014/main" id="{D938BD49-5EC0-44E4-BE06-025137FE5D53}"/>
              </a:ext>
            </a:extLst>
          </p:cNvPr>
          <p:cNvSpPr>
            <a:spLocks noGrp="1"/>
          </p:cNvSpPr>
          <p:nvPr>
            <p:ph idx="1"/>
          </p:nvPr>
        </p:nvSpPr>
        <p:spPr>
          <a:xfrm>
            <a:off x="190123" y="1077358"/>
            <a:ext cx="10746463" cy="5730843"/>
          </a:xfrm>
        </p:spPr>
        <p:txBody>
          <a:bodyPr>
            <a:normAutofit fontScale="92500"/>
          </a:bodyPr>
          <a:lstStyle/>
          <a:p>
            <a:r>
              <a:rPr lang="en-US" sz="2400" b="1" i="1" dirty="0"/>
              <a:t>IN RE: Jeffrey Bernhard Wetter</a:t>
            </a:r>
            <a:r>
              <a:rPr lang="en-US" sz="2400" b="1" dirty="0"/>
              <a:t>, 2020 WL 6128048 (</a:t>
            </a:r>
            <a:r>
              <a:rPr lang="en-US" sz="2400" b="1" dirty="0" err="1"/>
              <a:t>Bankr</a:t>
            </a:r>
            <a:r>
              <a:rPr lang="en-US" sz="2400" b="1" dirty="0"/>
              <a:t>. </a:t>
            </a:r>
            <a:r>
              <a:rPr lang="en-US" sz="2400" b="1" dirty="0" err="1"/>
              <a:t>W.D</a:t>
            </a:r>
            <a:r>
              <a:rPr lang="en-US" sz="2400" b="1" dirty="0"/>
              <a:t>. V.A. 10/14/2020)</a:t>
            </a:r>
          </a:p>
          <a:p>
            <a:r>
              <a:rPr lang="en-US" sz="2400" b="1" i="1" dirty="0"/>
              <a:t>IN RE: Tony and Melisa Easter</a:t>
            </a:r>
            <a:r>
              <a:rPr lang="en-US" sz="2400" b="1" dirty="0"/>
              <a:t>, 2020 WL 6009201 (</a:t>
            </a:r>
            <a:r>
              <a:rPr lang="en-US" sz="2400" b="1" dirty="0" err="1"/>
              <a:t>Bankr</a:t>
            </a:r>
            <a:r>
              <a:rPr lang="en-US" sz="2400" b="1" dirty="0"/>
              <a:t>. ND Mississippi, 10/09/2020)</a:t>
            </a:r>
          </a:p>
          <a:p>
            <a:r>
              <a:rPr lang="en-US" sz="2400" b="1" i="1" dirty="0"/>
              <a:t>IN RE: Seven Stars on the Hudson Corp.</a:t>
            </a:r>
            <a:r>
              <a:rPr lang="en-US" sz="2400" b="1" dirty="0"/>
              <a:t>, 618 B.R. 333 (</a:t>
            </a:r>
            <a:r>
              <a:rPr lang="en-US" sz="2400" b="1" dirty="0" err="1"/>
              <a:t>Bankr</a:t>
            </a:r>
            <a:r>
              <a:rPr lang="en-US" sz="2400" b="1" dirty="0"/>
              <a:t>. S.D. Fla 8/7/2020)</a:t>
            </a:r>
          </a:p>
          <a:p>
            <a:r>
              <a:rPr lang="en-US" sz="2400" b="1" i="1" dirty="0"/>
              <a:t>IN RE: Body Transit, Inc.</a:t>
            </a:r>
            <a:r>
              <a:rPr lang="en-US" sz="2400" b="1" dirty="0"/>
              <a:t>, 613 BR 400 (</a:t>
            </a:r>
            <a:r>
              <a:rPr lang="en-US" sz="2400" b="1" dirty="0" err="1"/>
              <a:t>Bankr</a:t>
            </a:r>
            <a:r>
              <a:rPr lang="en-US" sz="2400" b="1" dirty="0"/>
              <a:t>. ED PA 3/24/2020)</a:t>
            </a:r>
          </a:p>
          <a:p>
            <a:r>
              <a:rPr lang="en-US" sz="2400" b="1" i="1" dirty="0"/>
              <a:t>IN RE: Andrew and Christine Blanchard</a:t>
            </a:r>
            <a:r>
              <a:rPr lang="en-US" sz="2400" b="1" dirty="0"/>
              <a:t>, 2020 WL 4032411 (</a:t>
            </a:r>
            <a:r>
              <a:rPr lang="en-US" sz="2400" b="1" dirty="0" err="1"/>
              <a:t>Bankr</a:t>
            </a:r>
            <a:r>
              <a:rPr lang="en-US" sz="2400" b="1" dirty="0"/>
              <a:t>. E.D. LA 7/16/2020)</a:t>
            </a:r>
          </a:p>
          <a:p>
            <a:pPr marL="228600" lvl="1">
              <a:spcBef>
                <a:spcPts val="1000"/>
              </a:spcBef>
            </a:pPr>
            <a:r>
              <a:rPr lang="en-US" sz="2400" b="1" i="1" dirty="0"/>
              <a:t>IN RE:</a:t>
            </a:r>
            <a:r>
              <a:rPr lang="en-US" b="1" dirty="0"/>
              <a:t> </a:t>
            </a:r>
            <a:r>
              <a:rPr lang="en-US" b="1" dirty="0" err="1"/>
              <a:t>Ellingsworth</a:t>
            </a:r>
            <a:r>
              <a:rPr lang="en-US" b="1" dirty="0"/>
              <a:t> Residential Community Association, 2020 WL 5743082 </a:t>
            </a:r>
            <a:br>
              <a:rPr lang="en-US" b="1" dirty="0"/>
            </a:br>
            <a:r>
              <a:rPr lang="en-US" b="1" dirty="0"/>
              <a:t>(</a:t>
            </a:r>
            <a:r>
              <a:rPr lang="en-US" b="1" dirty="0" err="1"/>
              <a:t>Bankr</a:t>
            </a:r>
            <a:r>
              <a:rPr lang="en-US" b="1" dirty="0"/>
              <a:t>. M.D. Fla. 7/10/2020)</a:t>
            </a:r>
          </a:p>
          <a:p>
            <a:pPr marL="228600" lvl="1">
              <a:spcBef>
                <a:spcPts val="1000"/>
              </a:spcBef>
            </a:pPr>
            <a:r>
              <a:rPr lang="en-US" sz="2400" b="1" i="1" dirty="0"/>
              <a:t>IN RE:</a:t>
            </a:r>
            <a:r>
              <a:rPr lang="en-US" b="1" dirty="0"/>
              <a:t> </a:t>
            </a:r>
            <a:r>
              <a:rPr lang="en-US" b="1" dirty="0" err="1"/>
              <a:t>Trepetin</a:t>
            </a:r>
            <a:r>
              <a:rPr lang="en-US" b="1" dirty="0"/>
              <a:t>, 617 B.R. 841 (</a:t>
            </a:r>
            <a:r>
              <a:rPr lang="en-US" b="1" dirty="0" err="1"/>
              <a:t>Bankr</a:t>
            </a:r>
            <a:r>
              <a:rPr lang="en-US" b="1" dirty="0"/>
              <a:t>. D. MD 7/7/2020)</a:t>
            </a:r>
          </a:p>
          <a:p>
            <a:pPr marL="228600" lvl="1">
              <a:spcBef>
                <a:spcPts val="1000"/>
              </a:spcBef>
            </a:pPr>
            <a:r>
              <a:rPr lang="en-US" sz="2400" b="1" i="1" dirty="0"/>
              <a:t>IN RE:</a:t>
            </a:r>
            <a:r>
              <a:rPr lang="en-US" b="1" dirty="0"/>
              <a:t> Ventura, 615 B.R. 1 (</a:t>
            </a:r>
            <a:r>
              <a:rPr lang="en-US" b="1" dirty="0" err="1"/>
              <a:t>Bankr</a:t>
            </a:r>
            <a:r>
              <a:rPr lang="en-US" b="1" dirty="0"/>
              <a:t>. E.D. NY 8/7/2020)</a:t>
            </a:r>
          </a:p>
          <a:p>
            <a:r>
              <a:rPr lang="en-US" sz="2400" b="1" i="1" dirty="0"/>
              <a:t>IN RE:</a:t>
            </a:r>
            <a:r>
              <a:rPr lang="en-US" sz="2400" b="1" dirty="0"/>
              <a:t> Bello, 613 B.R. 894 (</a:t>
            </a:r>
            <a:r>
              <a:rPr lang="en-US" sz="2400" b="1" dirty="0" err="1"/>
              <a:t>Bankr</a:t>
            </a:r>
            <a:r>
              <a:rPr lang="en-US" sz="2400" b="1" dirty="0"/>
              <a:t>. E.D. Mich. 3/27/2020)</a:t>
            </a:r>
          </a:p>
          <a:p>
            <a:r>
              <a:rPr lang="en-US" sz="2400" b="1" dirty="0"/>
              <a:t>IN RE: Serendipity Labs, 2020 WL 5900052 (</a:t>
            </a:r>
            <a:r>
              <a:rPr lang="en-US" sz="2400" b="1" dirty="0" err="1"/>
              <a:t>Bankr</a:t>
            </a:r>
            <a:r>
              <a:rPr lang="en-US" sz="2400" b="1" dirty="0"/>
              <a:t>. </a:t>
            </a:r>
            <a:r>
              <a:rPr lang="en-US" sz="2400" b="1" dirty="0" err="1"/>
              <a:t>W.D</a:t>
            </a:r>
            <a:r>
              <a:rPr lang="en-US" sz="2400" b="1" dirty="0"/>
              <a:t>. Mich. 10/5/2020)</a:t>
            </a:r>
          </a:p>
          <a:p>
            <a:r>
              <a:rPr lang="en-US" sz="2400" b="1" i="1" dirty="0"/>
              <a:t>IN RE:</a:t>
            </a:r>
            <a:r>
              <a:rPr lang="en-US" sz="2400" b="1" dirty="0"/>
              <a:t> Moore Properties of Person County LLC, 2020 WL 995544 </a:t>
            </a:r>
            <a:br>
              <a:rPr lang="en-US" sz="2400" b="1" dirty="0"/>
            </a:br>
            <a:r>
              <a:rPr lang="en-US" sz="2400" b="1" dirty="0"/>
              <a:t>(</a:t>
            </a:r>
            <a:r>
              <a:rPr lang="en-US" sz="2400" b="1" dirty="0" err="1"/>
              <a:t>Bankr</a:t>
            </a:r>
            <a:r>
              <a:rPr lang="en-US" sz="2400" b="1" dirty="0"/>
              <a:t>. M.D. N.C. 2/28/2020)</a:t>
            </a:r>
          </a:p>
          <a:p>
            <a:endParaRPr lang="en-US" sz="2400" b="1" dirty="0"/>
          </a:p>
          <a:p>
            <a:endParaRPr lang="en-US" sz="2400" b="1" dirty="0"/>
          </a:p>
          <a:p>
            <a:endParaRPr lang="en-US" sz="2400" b="1" dirty="0"/>
          </a:p>
          <a:p>
            <a:endParaRPr lang="en-US" dirty="0"/>
          </a:p>
          <a:p>
            <a:pPr lvl="1"/>
            <a:endParaRPr lang="en-US" u="sng" dirty="0"/>
          </a:p>
          <a:p>
            <a:pPr lvl="1"/>
            <a:endParaRPr lang="en-US" dirty="0"/>
          </a:p>
          <a:p>
            <a:pPr lvl="1"/>
            <a:endParaRPr lang="en-US" dirty="0"/>
          </a:p>
        </p:txBody>
      </p:sp>
    </p:spTree>
    <p:extLst>
      <p:ext uri="{BB962C8B-B14F-4D97-AF65-F5344CB8AC3E}">
        <p14:creationId xmlns:p14="http://schemas.microsoft.com/office/powerpoint/2010/main" val="1384190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F241-14A7-4820-82FE-1BB38555FA1F}"/>
              </a:ext>
            </a:extLst>
          </p:cNvPr>
          <p:cNvSpPr>
            <a:spLocks noGrp="1"/>
          </p:cNvSpPr>
          <p:nvPr>
            <p:ph type="title"/>
          </p:nvPr>
        </p:nvSpPr>
        <p:spPr>
          <a:xfrm>
            <a:off x="838200" y="-55284"/>
            <a:ext cx="10515600" cy="1325563"/>
          </a:xfrm>
        </p:spPr>
        <p:txBody>
          <a:bodyPr/>
          <a:lstStyle/>
          <a:p>
            <a:r>
              <a:rPr lang="en-US" b="1" dirty="0"/>
              <a:t>Confirmation Issues</a:t>
            </a:r>
            <a:endParaRPr lang="en-US" dirty="0"/>
          </a:p>
        </p:txBody>
      </p:sp>
      <p:sp>
        <p:nvSpPr>
          <p:cNvPr id="3" name="Content Placeholder 2">
            <a:extLst>
              <a:ext uri="{FF2B5EF4-FFF2-40B4-BE49-F238E27FC236}">
                <a16:creationId xmlns:a16="http://schemas.microsoft.com/office/drawing/2014/main" id="{D938BD49-5EC0-44E4-BE06-025137FE5D53}"/>
              </a:ext>
            </a:extLst>
          </p:cNvPr>
          <p:cNvSpPr>
            <a:spLocks noGrp="1"/>
          </p:cNvSpPr>
          <p:nvPr>
            <p:ph idx="1"/>
          </p:nvPr>
        </p:nvSpPr>
        <p:spPr>
          <a:xfrm>
            <a:off x="522514" y="1392514"/>
            <a:ext cx="11513976" cy="2153119"/>
          </a:xfrm>
        </p:spPr>
        <p:txBody>
          <a:bodyPr>
            <a:normAutofit lnSpcReduction="10000"/>
          </a:bodyPr>
          <a:lstStyle/>
          <a:p>
            <a:r>
              <a:rPr lang="en-US" b="1" i="1" dirty="0"/>
              <a:t>IN RE: Pearl Resources, LLC, </a:t>
            </a:r>
            <a:r>
              <a:rPr lang="en-US" b="1" dirty="0"/>
              <a:t>2020 WL 5823303 (</a:t>
            </a:r>
            <a:r>
              <a:rPr lang="en-US" b="1" dirty="0" err="1"/>
              <a:t>Bankr</a:t>
            </a:r>
            <a:r>
              <a:rPr lang="en-US" b="1" dirty="0"/>
              <a:t>. SD Texas, 9/30/2020)</a:t>
            </a:r>
          </a:p>
          <a:p>
            <a:r>
              <a:rPr lang="en-US" b="1" i="1" dirty="0"/>
              <a:t>IN RE: </a:t>
            </a:r>
            <a:r>
              <a:rPr lang="en-US" b="1" i="1" dirty="0" err="1"/>
              <a:t>Ellingsworth</a:t>
            </a:r>
            <a:r>
              <a:rPr lang="en-US" b="1" i="1" dirty="0"/>
              <a:t> Residential Community Association, </a:t>
            </a:r>
            <a:r>
              <a:rPr lang="en-US" b="1" dirty="0"/>
              <a:t>2020 WL 5743082 (</a:t>
            </a:r>
            <a:r>
              <a:rPr lang="en-US" b="1" dirty="0" err="1"/>
              <a:t>Bankr</a:t>
            </a:r>
            <a:r>
              <a:rPr lang="en-US" b="1" dirty="0"/>
              <a:t>. M.D. Fla. 7/10/2020)</a:t>
            </a:r>
          </a:p>
          <a:p>
            <a:r>
              <a:rPr lang="en-US" b="1" i="1" dirty="0"/>
              <a:t>IN RE: VP Williams Trans, LLC,</a:t>
            </a:r>
            <a:r>
              <a:rPr lang="en-US" b="1" dirty="0"/>
              <a:t> 2020 WL 5806507 </a:t>
            </a:r>
            <a:br>
              <a:rPr lang="en-US" b="1" dirty="0"/>
            </a:br>
            <a:r>
              <a:rPr lang="en-US" b="1" dirty="0"/>
              <a:t>(</a:t>
            </a:r>
            <a:r>
              <a:rPr lang="en-US" b="1" dirty="0" err="1"/>
              <a:t>Bankr</a:t>
            </a:r>
            <a:r>
              <a:rPr lang="en-US" b="1" dirty="0"/>
              <a:t>. S.D. N.Y. 9/29/2020)</a:t>
            </a:r>
          </a:p>
          <a:p>
            <a:endParaRPr lang="en-US" dirty="0"/>
          </a:p>
          <a:p>
            <a:pPr lvl="1"/>
            <a:endParaRPr lang="en-US" u="sng" dirty="0"/>
          </a:p>
          <a:p>
            <a:pPr lvl="1"/>
            <a:endParaRPr lang="en-US" dirty="0"/>
          </a:p>
          <a:p>
            <a:pPr lvl="1"/>
            <a:endParaRPr lang="en-US" dirty="0"/>
          </a:p>
        </p:txBody>
      </p:sp>
    </p:spTree>
    <p:extLst>
      <p:ext uri="{BB962C8B-B14F-4D97-AF65-F5344CB8AC3E}">
        <p14:creationId xmlns:p14="http://schemas.microsoft.com/office/powerpoint/2010/main" val="300394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F241-14A7-4820-82FE-1BB38555FA1F}"/>
              </a:ext>
            </a:extLst>
          </p:cNvPr>
          <p:cNvSpPr>
            <a:spLocks noGrp="1"/>
          </p:cNvSpPr>
          <p:nvPr>
            <p:ph type="title"/>
          </p:nvPr>
        </p:nvSpPr>
        <p:spPr>
          <a:xfrm>
            <a:off x="576942" y="289949"/>
            <a:ext cx="10515600" cy="1325563"/>
          </a:xfrm>
        </p:spPr>
        <p:txBody>
          <a:bodyPr/>
          <a:lstStyle/>
          <a:p>
            <a:r>
              <a:rPr lang="en-US" b="1" dirty="0"/>
              <a:t>Miscellaneous Cases Regarding Trustees, Professionals and Committee</a:t>
            </a:r>
          </a:p>
        </p:txBody>
      </p:sp>
      <p:sp>
        <p:nvSpPr>
          <p:cNvPr id="3" name="Content Placeholder 2">
            <a:extLst>
              <a:ext uri="{FF2B5EF4-FFF2-40B4-BE49-F238E27FC236}">
                <a16:creationId xmlns:a16="http://schemas.microsoft.com/office/drawing/2014/main" id="{D938BD49-5EC0-44E4-BE06-025137FE5D53}"/>
              </a:ext>
            </a:extLst>
          </p:cNvPr>
          <p:cNvSpPr>
            <a:spLocks noGrp="1"/>
          </p:cNvSpPr>
          <p:nvPr>
            <p:ph idx="1"/>
          </p:nvPr>
        </p:nvSpPr>
        <p:spPr>
          <a:xfrm>
            <a:off x="522514" y="2054988"/>
            <a:ext cx="11513976" cy="2978739"/>
          </a:xfrm>
        </p:spPr>
        <p:txBody>
          <a:bodyPr>
            <a:normAutofit fontScale="92500"/>
          </a:bodyPr>
          <a:lstStyle/>
          <a:p>
            <a:r>
              <a:rPr lang="en-US" b="1" i="1" dirty="0"/>
              <a:t>IN RE: </a:t>
            </a:r>
            <a:r>
              <a:rPr lang="en-US" b="1" i="1" dirty="0" err="1"/>
              <a:t>Slidebelts</a:t>
            </a:r>
            <a:r>
              <a:rPr lang="en-US" b="1" i="1" dirty="0"/>
              <a:t>, Inc</a:t>
            </a:r>
            <a:r>
              <a:rPr lang="en-US" b="1" dirty="0"/>
              <a:t>, 2020 WL 4277414 (</a:t>
            </a:r>
            <a:r>
              <a:rPr lang="en-US" b="1" dirty="0" err="1"/>
              <a:t>Bankr</a:t>
            </a:r>
            <a:r>
              <a:rPr lang="en-US" b="1" dirty="0"/>
              <a:t>. E.D. California 7/24/2020)</a:t>
            </a:r>
          </a:p>
          <a:p>
            <a:r>
              <a:rPr lang="en-US" b="1" i="1" dirty="0"/>
              <a:t>IN RE: </a:t>
            </a:r>
            <a:r>
              <a:rPr lang="en-US" b="1" i="1" dirty="0" err="1"/>
              <a:t>Bonert</a:t>
            </a:r>
            <a:r>
              <a:rPr lang="en-US" b="1" dirty="0"/>
              <a:t>, 619 B.R. 248 (</a:t>
            </a:r>
            <a:r>
              <a:rPr lang="en-US" b="1" dirty="0" err="1"/>
              <a:t>Bankr</a:t>
            </a:r>
            <a:r>
              <a:rPr lang="en-US" b="1" dirty="0"/>
              <a:t>. C.D. Ca. 6/3/2020)</a:t>
            </a:r>
          </a:p>
          <a:p>
            <a:r>
              <a:rPr lang="en-US" b="1" i="1" dirty="0"/>
              <a:t>IN RE: Parking Management</a:t>
            </a:r>
            <a:r>
              <a:rPr lang="en-US" b="1" dirty="0"/>
              <a:t>, 2020 WL 6146476 (</a:t>
            </a:r>
            <a:r>
              <a:rPr lang="en-US" b="1" dirty="0" err="1"/>
              <a:t>Bankr</a:t>
            </a:r>
            <a:r>
              <a:rPr lang="en-US" b="1" dirty="0"/>
              <a:t>. D. MD. 8/28/2020)</a:t>
            </a:r>
          </a:p>
          <a:p>
            <a:r>
              <a:rPr lang="en-US" b="1" i="1" dirty="0"/>
              <a:t>IN RE: Penland Hearing and Air Conditioning</a:t>
            </a:r>
            <a:r>
              <a:rPr lang="en-US" b="1" dirty="0"/>
              <a:t>, 2020 WL 3124585 </a:t>
            </a:r>
            <a:br>
              <a:rPr lang="en-US" b="1" dirty="0"/>
            </a:br>
            <a:r>
              <a:rPr lang="en-US" b="1" dirty="0"/>
              <a:t>(</a:t>
            </a:r>
            <a:r>
              <a:rPr lang="en-US" b="1" dirty="0" err="1"/>
              <a:t>Bankr</a:t>
            </a:r>
            <a:r>
              <a:rPr lang="en-US" b="1" dirty="0"/>
              <a:t>. </a:t>
            </a:r>
            <a:r>
              <a:rPr lang="en-US" b="1" dirty="0" err="1"/>
              <a:t>E.D.N.C</a:t>
            </a:r>
            <a:r>
              <a:rPr lang="en-US" b="1" dirty="0"/>
              <a:t>. 6/11/2020)</a:t>
            </a:r>
          </a:p>
          <a:p>
            <a:r>
              <a:rPr lang="en-US" b="1" i="1" dirty="0"/>
              <a:t>IN RE: </a:t>
            </a:r>
            <a:r>
              <a:rPr lang="en-US" b="1" i="1" dirty="0" err="1"/>
              <a:t>AJEM</a:t>
            </a:r>
            <a:r>
              <a:rPr lang="en-US" b="1" i="1" dirty="0"/>
              <a:t> Hospitality, LLC</a:t>
            </a:r>
            <a:r>
              <a:rPr lang="en-US" b="1" dirty="0"/>
              <a:t>, 2020 WL 3125276 (</a:t>
            </a:r>
            <a:r>
              <a:rPr lang="en-US" b="1" dirty="0" err="1"/>
              <a:t>Bankr</a:t>
            </a:r>
            <a:r>
              <a:rPr lang="en-US" b="1" dirty="0"/>
              <a:t>. </a:t>
            </a:r>
            <a:r>
              <a:rPr lang="en-US" b="1" dirty="0" err="1"/>
              <a:t>M.D.N.C</a:t>
            </a:r>
            <a:r>
              <a:rPr lang="en-US" b="1" dirty="0"/>
              <a:t>. 3/23/2020)</a:t>
            </a:r>
          </a:p>
          <a:p>
            <a:pPr lvl="1"/>
            <a:endParaRPr lang="en-US" u="sng" dirty="0"/>
          </a:p>
          <a:p>
            <a:pPr lvl="1"/>
            <a:endParaRPr lang="en-US" dirty="0"/>
          </a:p>
          <a:p>
            <a:pPr lvl="1"/>
            <a:endParaRPr lang="en-US" dirty="0"/>
          </a:p>
        </p:txBody>
      </p:sp>
    </p:spTree>
    <p:extLst>
      <p:ext uri="{BB962C8B-B14F-4D97-AF65-F5344CB8AC3E}">
        <p14:creationId xmlns:p14="http://schemas.microsoft.com/office/powerpoint/2010/main" val="3090858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1720</Words>
  <Application>Microsoft Office PowerPoint</Application>
  <PresentationFormat>Widescreen</PresentationFormat>
  <Paragraphs>122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Roboto</vt:lpstr>
      <vt:lpstr>Symbol</vt:lpstr>
      <vt:lpstr>Office Theme</vt:lpstr>
      <vt:lpstr>PowerPoint Presentation</vt:lpstr>
      <vt:lpstr>Robert P. Charbonneau Founding Member rpc@agentislaw.com </vt:lpstr>
      <vt:lpstr>Nicole Grimal Helmstetter Partner ngh@agentislaw.com </vt:lpstr>
      <vt:lpstr>April Hosford Stone Associate ahs@agentislaw.com </vt:lpstr>
      <vt:lpstr>Daniel D. Sparks Partner ddsparks@csattorneys.com  </vt:lpstr>
      <vt:lpstr>Eligibility to elect</vt:lpstr>
      <vt:lpstr>Confirmation Issues</vt:lpstr>
      <vt:lpstr>Miscellaneous Cases Regarding Trustees, Professionals and Committee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Socorro</dc:creator>
  <cp:lastModifiedBy>April Hosford Stone</cp:lastModifiedBy>
  <cp:revision>40</cp:revision>
  <cp:lastPrinted>2020-10-29T14:26:40Z</cp:lastPrinted>
  <dcterms:created xsi:type="dcterms:W3CDTF">2020-09-30T14:10:46Z</dcterms:created>
  <dcterms:modified xsi:type="dcterms:W3CDTF">2020-10-29T15:11:28Z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Sk">
    <vt:i4>1788406</vt:i4>
  </property>
  <property fmtid="{D5CDD505-2E9C-101B-9397-08002B2CF9AE}" pid="3" name="CaseSk">
    <vt:i4>3813</vt:i4>
  </property>
  <property fmtid="{D5CDD505-2E9C-101B-9397-08002B2CF9AE}" pid="4" name="Version">
    <vt:i4>2</vt:i4>
  </property>
</Properties>
</file>